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2" Type="http://schemas.openxmlformats.org/officeDocument/2006/relationships/viewProps" Target="viewProps.xml" /><Relationship Id="rId17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74" Type="http://schemas.openxmlformats.org/officeDocument/2006/relationships/tableStyles" Target="tableStyles.xml" /><Relationship Id="rId17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sv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sv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sv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3.sv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4.sv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sv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sv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svg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svg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svg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8.svg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svg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0.svg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svg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svg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2.svg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3.sv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4.sv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5.sv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6.sv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7.sv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svg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8.svg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9.svg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0.svg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1.svg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2.png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3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5.svg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sv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7.svg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mitpress.mit.edu/books/introduction-algorithms-third-edition" TargetMode="External" /><Relationship Id="rId3" Type="http://schemas.openxmlformats.org/officeDocument/2006/relationships/hyperlink" Target="http://nabil.abubaker.bilkent.edu.tr/473/" TargetMode="External" /><Relationship Id="rId4" Type="http://schemas.openxmlformats.org/officeDocument/2006/relationships/hyperlink" Target="http://cs.bilkent.edu.tr/~ugur/teaching/cs473/" TargetMode="External" /><Relationship Id="rId5" Type="http://schemas.openxmlformats.org/officeDocument/2006/relationships/hyperlink" Target="https://www.geeksforgeeks.org/insertion-sort/" TargetMode="External" /><Relationship Id="rId6" Type="http://schemas.openxmlformats.org/officeDocument/2006/relationships/hyperlink" Target="https://www.geeksforgeeks.org/priority-queue-using-linked-list/" TargetMode="External" /><Relationship Id="rId7" Type="http://schemas.openxmlformats.org/officeDocument/2006/relationships/hyperlink" Target="https://www.javatpoint.com/priority-queue-using-linked-list" TargetMode="External" /><Relationship Id="rId8" Type="http://schemas.openxmlformats.org/officeDocument/2006/relationships/hyperlink" Target="https://xlinux.nist.gov/dads/" TargetMode="External" /><Relationship Id="rId9" Type="http://schemas.openxmlformats.org/officeDocument/2006/relationships/hyperlink" Target="https://xlinux.nist.gov/dads/" TargetMode="Externa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sv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sv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sv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sv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sv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sv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sv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sv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ce100-week-4-heap.tr.md_doc.pdf" TargetMode="External" /><Relationship Id="rId3" Type="http://schemas.openxmlformats.org/officeDocument/2006/relationships/hyperlink" Target="ce100-week-4-heap.tr.md_slide.pdf" TargetMode="External" /><Relationship Id="rId4" Type="http://schemas.openxmlformats.org/officeDocument/2006/relationships/hyperlink" Target="ce100-week-4-heap.tr.md_slide.pptx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sv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sv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sv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sv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sv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sv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sv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sv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sv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sv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sv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sv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sv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sv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sv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sv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sv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sv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sv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sv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sv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sv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sv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sv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sv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sv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sv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sv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sv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sv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0.sv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sv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sv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sv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sv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sv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sv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sv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sv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sv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sv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  <a:br/>
            <a:br/>
            <a:r>
              <a:rPr/>
              <a:t>Author: Asst. Prof. Dr. Uğur CORUH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/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Height of node i:</a:t>
            </a:r>
            <a:r>
              <a:rPr/>
              <a:t> Length of the longest simple downward path from </a:t>
            </a:r>
            <a:r>
              <a:rPr b="1"/>
              <a:t>i</a:t>
            </a:r>
            <a:r>
              <a:rPr/>
              <a:t> to a </a:t>
            </a:r>
            <a:r>
              <a:rPr b="1"/>
              <a:t>leaf</a:t>
            </a:r>
          </a:p>
          <a:p>
            <a:pPr lvl="0"/>
            <a:r>
              <a:rPr b="1"/>
              <a:t>Height of the tree:</a:t>
            </a:r>
            <a:r>
              <a:rPr/>
              <a:t> height of the </a:t>
            </a:r>
            <a:r>
              <a:rPr b="1"/>
              <a:t>root</a:t>
            </a:r>
          </a:p>
        </p:txBody>
      </p:sp>
      <p:pic>
        <p:nvPicPr>
          <p:cNvPr descr="fig:  assets/ce100-week-4-heap-hea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Priority Queue (PQ)</a:t>
            </a:r>
          </a:p>
        </p:txBody>
      </p:sp>
      <p:pic>
        <p:nvPicPr>
          <p:cNvPr descr="fig:  assets/ce100-week-4-heap-heap_imp_pq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Heapify(A, i)</a:t>
                </a:r>
              </a:p>
              <a:p>
                <a:pPr lvl="1"/>
                <a:r>
                  <a:rPr/>
                  <a:t>Works when both child subtrees of node i are heaps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Floats down</a:t>
                </a:r>
                <a:r>
                  <a:rPr/>
                  <a:t>” node i to satisfy the heap property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Max(A, n)</a:t>
                </a:r>
              </a:p>
              <a:p>
                <a:pPr lvl="1"/>
                <a:r>
                  <a:rPr/>
                  <a:t>Returns the max element of the heap (no modification)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Extract-Max(A, n)</a:t>
                </a:r>
              </a:p>
              <a:p>
                <a:pPr lvl="1"/>
                <a:r>
                  <a:rPr/>
                  <a:t>Returns and removes the max element of the heap</a:t>
                </a:r>
              </a:p>
              <a:p>
                <a:pPr lvl="1"/>
                <a:r>
                  <a:rPr/>
                  <a:t>Fills the gap in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calls </a:t>
                </a:r>
                <a:r>
                  <a:rPr b="1"/>
                  <a:t>Heapify(A,1)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Build-Heap(A, n)</a:t>
                </a:r>
              </a:p>
              <a:p>
                <a:pPr lvl="1"/>
                <a:r>
                  <a:rPr/>
                  <a:t>Given an arbitrary array, builds a heap from scratch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Min(A, n)</a:t>
                </a:r>
              </a:p>
              <a:p>
                <a:pPr lvl="1"/>
                <a:r>
                  <a:rPr/>
                  <a:t>How to return the min element in a max-heap?</a:t>
                </a:r>
              </a:p>
              <a:p>
                <a:pPr lvl="1"/>
                <a:r>
                  <a:rPr/>
                  <a:t>Worst 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2"/>
                <a:r>
                  <a:rPr/>
                  <a:t>because ~half of the heap elements are leaf nodes</a:t>
                </a:r>
              </a:p>
              <a:p>
                <a:pPr lvl="1"/>
                <a:r>
                  <a:rPr/>
                  <a:t>Instead, use a min-heap for efficient min operations</a:t>
                </a:r>
              </a:p>
              <a:p>
                <a:pPr lvl="0"/>
                <a:r>
                  <a:rPr b="1"/>
                  <a:t>Search(A, x)</a:t>
                </a:r>
              </a:p>
              <a:p>
                <a:pPr lvl="1"/>
                <a:r>
                  <a:rPr/>
                  <a:t>For an arbitrary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value, the 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Use a sorted array instead for efficient search operations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Increase-Key(A, i, x)</a:t>
                </a:r>
              </a:p>
              <a:p>
                <a:pPr lvl="1"/>
                <a:r>
                  <a:rPr/>
                  <a:t>Increase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 up</a:t>
                </a:r>
                <a:r>
                  <a:rPr/>
                  <a:t>”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until heap property is satisfied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Decrease-Key(A, i, x)</a:t>
                </a:r>
              </a:p>
              <a:p>
                <a:pPr lvl="1"/>
                <a:r>
                  <a:rPr/>
                  <a:t>Decrease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Call </a:t>
                </a:r>
                <a:r>
                  <a:rPr b="1"/>
                  <a:t>Heapify(A, i)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Problem</a:t>
            </a:r>
          </a:p>
        </p:txBody>
      </p:sp>
      <p:pic>
        <p:nvPicPr>
          <p:cNvPr descr="fig:  assets/ce100-week-4-heap-phone_operato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600200"/>
            <a:ext cx="6121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w:500px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phone operator answering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 b="1"/>
                  <a:t> phones</a:t>
                </a:r>
              </a:p>
              <a:p>
                <a:pPr lvl="0"/>
                <a:r>
                  <a:rPr/>
                  <a:t>Each phone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has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 b="1"/>
                  <a:t> people waiting</a:t>
                </a:r>
                <a:r>
                  <a:rPr/>
                  <a:t> in line for their calls to be answered.</a:t>
                </a:r>
              </a:p>
              <a:p>
                <a:pPr lvl="0"/>
                <a:r>
                  <a:rPr/>
                  <a:t>Phone operator needs to answer the phone with the largest number of people waiting in line.</a:t>
                </a:r>
              </a:p>
              <a:p>
                <a:pPr lvl="0"/>
                <a:r>
                  <a:rPr/>
                  <a:t>New calls come continuously, and some people hang up after waiting.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1:</a:t>
                </a:r>
                <a:r>
                  <a:rPr/>
                  <a:t> Define the following array: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: the ith element in heap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  <a:r>
                  <a:rPr/>
                  <a:t>: the index of the corresponding phone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people waiting in line for phone with index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phone_operator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43500" y="266700"/>
            <a:ext cx="1955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right:30% w:200px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Build-Max-Heap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 b="1"/>
                  <a:t>Execution:</a:t>
                </a:r>
              </a:p>
              <a:p>
                <a:pPr lvl="2"/>
                <a:r>
                  <a:rPr/>
                  <a:t>When the operator wants to answer a phone:</a:t>
                </a:r>
              </a:p>
              <a:p>
                <a:pPr lvl="3"/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4"/>
                <a:r>
                  <a:rPr/>
                  <a:t>answer phone with index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3"/>
                <a:r>
                  <a:rPr/>
                  <a:t>When a new call comes in to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Increase-Key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3"/>
                <a:r>
                  <a:rPr/>
                  <a:t>When a call drops from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Linked Lists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Like arrays, Linked List is a linear data structure.</a:t>
            </a:r>
          </a:p>
          <a:p>
            <a:pPr lvl="0"/>
            <a:r>
              <a:rPr/>
              <a:t>Unlike arrays, linked list elements are not stored at a contiguous location; the elements are linked using pointers.</a:t>
            </a:r>
          </a:p>
        </p:txBody>
      </p:sp>
      <p:pic>
        <p:nvPicPr>
          <p:cNvPr descr="fig:  assets/ce100-week-4-heap-linkedlis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w:730px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</a:t>
            </a:r>
          </a:p>
          <a:p>
            <a:pPr lvl="1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A linked list node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Structures (3)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Depth of node i:</a:t>
            </a:r>
            <a:r>
              <a:rPr/>
              <a:t> Length of the simple downward path from the </a:t>
            </a:r>
            <a:r>
              <a:rPr b="1"/>
              <a:t>root</a:t>
            </a:r>
            <a:r>
              <a:rPr/>
              <a:t> to node </a:t>
            </a:r>
            <a:r>
              <a:rPr b="1"/>
              <a:t>i</a:t>
            </a:r>
          </a:p>
        </p:txBody>
      </p:sp>
      <p:pic>
        <p:nvPicPr>
          <p:cNvPr descr="fig:  assets/ce100-week-4-heap-hea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Cpp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Cpp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Java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Java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 i="1">
                <a:solidFill>
                  <a:srgbClr val="60A0B0"/>
                </a:solidFill>
                <a:latin typeface="Courier"/>
              </a:rPr>
              <a:t>// head of the list</a:t>
            </a:r>
            <a:br/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/* Linked list Node*/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Next is by default initialized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as null</a:t>
            </a:r>
            <a:br/>
            <a:r>
              <a:rPr>
                <a:latin typeface="Courier"/>
              </a:rPr>
              <a:t>      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Csharp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Csharp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The first node(head) of the linked list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Will be an object of type Node (null by default)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Implement Priority Queue using Linked Lists.</a:t>
            </a:r>
          </a:p>
          <a:p>
            <a:pPr lvl="1"/>
            <a:r>
              <a:rPr b="1"/>
              <a:t>push():</a:t>
            </a:r>
            <a:r>
              <a:rPr/>
              <a:t> This function is used to insert a new data into the queue.</a:t>
            </a:r>
          </a:p>
          <a:p>
            <a:pPr lvl="1"/>
            <a:r>
              <a:rPr b="1"/>
              <a:t>pop():</a:t>
            </a:r>
            <a:r>
              <a:rPr/>
              <a:t> This function removes the element with the highest priority from the queue.</a:t>
            </a:r>
          </a:p>
          <a:p>
            <a:pPr lvl="1"/>
            <a:r>
              <a:rPr b="1"/>
              <a:t>peek()/top():</a:t>
            </a:r>
            <a:r>
              <a:rPr/>
              <a:t> This function is used to get the highest priority element in the queue without removing it from the queue.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PUSH</a:t>
            </a:r>
            <a:r>
              <a:rPr>
                <a:latin typeface="Courier"/>
              </a:rPr>
              <a:t>(HEAD, DATA, PRIORITY)</a:t>
            </a:r>
            <a:br/>
            <a:r>
              <a:rPr>
                <a:latin typeface="Courier"/>
              </a:rPr>
              <a:t>  Create NEW.Data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NEW.Priority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PRIORITY</a:t>
            </a:r>
            <a:br/>
            <a:r>
              <a:rPr>
                <a:latin typeface="Courier"/>
              </a:rPr>
              <a:t>  If HEAD.priority </a:t>
            </a:r>
            <a:r>
              <a:rPr>
                <a:solidFill>
                  <a:srgbClr val="4070A0"/>
                </a:solidFill>
                <a:latin typeface="Courier"/>
              </a:rPr>
              <a:t>&lt;</a:t>
            </a:r>
            <a:r>
              <a:rPr>
                <a:latin typeface="Courier"/>
              </a:rPr>
              <a:t> NEW.Priority </a:t>
            </a:r>
            <a:br/>
            <a:r>
              <a:rPr>
                <a:latin typeface="Courier"/>
              </a:rPr>
              <a:t>  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</a:t>
            </a:r>
            <a:br/>
            <a:r>
              <a:rPr>
                <a:latin typeface="Courier"/>
              </a:rPr>
              <a:t>    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  <a:br/>
            <a:r>
              <a:rPr>
                <a:latin typeface="Courier"/>
              </a:rPr>
              <a:t>  Else</a:t>
            </a:r>
            <a:br/>
            <a:r>
              <a:rPr>
                <a:latin typeface="Courier"/>
              </a:rPr>
              <a:t>    Set TEMP to head of the list 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WHILE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NULL</a:t>
            </a:r>
            <a:r>
              <a:rPr>
                <a:latin typeface="Courier"/>
              </a:rPr>
              <a:t> and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PRIORITY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PRIORITY THEN</a:t>
            </a:r>
            <a:br/>
            <a:r>
              <a:rPr>
                <a:latin typeface="Courier"/>
              </a:rPr>
              <a:t>    TEMP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ENDWHILE</a:t>
            </a:r>
            <a:br/>
            <a:br/>
            <a:r>
              <a:rPr>
                <a:latin typeface="Courier"/>
              </a:rPr>
              <a:t>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POP</a:t>
            </a:r>
            <a:r>
              <a:rPr>
                <a:latin typeface="Courier"/>
              </a:rPr>
              <a:t>(HEAD)</a:t>
            </a:r>
            <a:br/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 b="1">
                <a:solidFill>
                  <a:srgbClr val="FF0000"/>
                </a:solidFill>
                <a:latin typeface="Courier"/>
              </a:rPr>
              <a:t>/</a:t>
            </a:r>
            <a:r>
              <a:rPr>
                <a:latin typeface="Courier"/>
              </a:rPr>
              <a:t>Set the head of the list to the </a:t>
            </a:r>
            <a:r>
              <a:rPr b="1">
                <a:solidFill>
                  <a:srgbClr val="007020"/>
                </a:solidFill>
                <a:latin typeface="Courier"/>
              </a:rPr>
              <a:t>next</a:t>
            </a:r>
            <a:r>
              <a:rPr>
                <a:latin typeface="Courier"/>
              </a:rPr>
              <a:t> node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the list.</a:t>
            </a:r>
            <a:br/>
            <a:r>
              <a:rPr>
                <a:latin typeface="Courier"/>
              </a:rPr>
              <a:t>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NEXT.</a:t>
            </a:r>
            <a:br/>
            <a:r>
              <a:rPr>
                <a:latin typeface="Courier"/>
              </a:rPr>
              <a:t>Free the node at the head of the list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PEEK</a:t>
            </a:r>
            <a:r>
              <a:rPr>
                <a:latin typeface="Courier"/>
              </a:rPr>
              <a:t>(HEAD)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Return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DATA </a:t>
            </a:r>
          </a:p>
        </p:txBody>
      </p:sp>
    </p:spTree>
  </p:cSld>
</p:sld>
</file>

<file path=ppt/slides/slide11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0" y="273050" /><a:ext cx="3008313" cy="1162050" /></a:xfrm></p:spPr><p:txBody><a:bodyPr /><a:lstStyle /><a:p><a:pPr lvl="0" indent="0" marL="0"><a:buNone /></a:pPr><a:r><a:rPr /><a:t>Priority Queue using </a:t></a:r><a:r><a:rPr b="1" /><a:t>Linked List</a:t></a:r><a:r><a:rPr /><a:t> Notes</a:t></a:r></a:p></p:txBody></p:sp><p:sp><p:nvSpPr><p:cNvPr id="4" name="Text Placeholder 3" /><p:cNvSpPr><a:spLocks noGrp="1" /></p:cNvSpPr><p:nvPr><p:ph idx="2" sz="half" type="body" /></p:nvPr></p:nvSpPr><p:spPr /><p:txBody><a:bodyPr /><a:lstStyle /><a:p><a:pPr lvl="0" /><a:r><a:rPr /><a:t>LinkedList is already sorted.</a:t></a:r></a:p><a:p><a:pPr lvl="0" /><a:r><a:rPr /><a:t>Time Complexities and Comparison with Binary Heap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66700" /><a:ext cx="5105400" cy="5842000" /></p:xfrm><a:graphic><a:graphicData uri="http://schemas.openxmlformats.org/drawingml/2006/table"><a:tbl><a:tblPr firstRow="1" bandRow="1"><a:tableStyleId>{5C22544A-7EE6-4342-B048-85BDC9FD1C3A}</a:tableStyleId></a:tblPr><a:tblGrid><a:gridCol w="1270000" /><a:gridCol w="1270000" /><a:gridCol w="1270000" /><a:gridCol w="1270000" /></a:tblGrid><a:tr h="0"><a:tc><a:txBody><a:bodyPr /><a:lstStyle /><a:p><a:endParaRPr /></a:p></a:txBody><a:tcPr /></a:tc><a:tc><a:txBody><a:bodyPr /><a:lstStyle /><a:p><a:pPr lvl="0" indent="0" marL="0"><a:buNone /></a:pPr><a:r><a:rPr /><a:t>peek()</a:t></a:r></a:p></a:txBody><a:tcPr /></a:tc><a:tc><a:txBody><a:bodyPr /><a:lstStyle /><a:p><a:pPr lvl="0" indent="0" marL="0"><a:buNone /></a:pPr><a:r><a:rPr /><a:t>push()</a:t></a:r></a:p></a:txBody><a:tcPr /></a:tc><a:tc><a:txBody><a:bodyPr /><a:lstStyle /><a:p><a:pPr lvl="0" indent="0" marL="0"><a:buNone /></a:pPr><a:r><a:rPr /><a:t>pop()</a:t></a:r></a:p></a:txBody><a:tcPr /></a:tc></a:tr><a:tr h="0"><a:tc><a:txBody><a:bodyPr /><a:lstStyle /><a:p><a:pPr lvl="0" indent="0" marL="0"><a:buNone /></a:pPr><a:r><a:rPr /><a:t>Linked List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/a:tr><a:tr h="0"><a:tc><a:txBody><a:bodyPr /><a:lstStyle /><a:p><a:pPr lvl="0" indent="0" marL="0"><a:buNone /></a:pPr><a:r><a:rPr /><a:t>Binary Heap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/a:tr></a:tbl></a:graphicData></a:graphic></p:graphicFrame></p:spTree></p:cSld>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Fast Can We Sort?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algorithms we have seen so far:</a:t>
                </a:r>
              </a:p>
              <a:p>
                <a:pPr lvl="1"/>
                <a:r>
                  <a:rPr/>
                  <a:t>Based on comparison of elements</a:t>
                </a:r>
              </a:p>
              <a:p>
                <a:pPr lvl="1"/>
                <a:r>
                  <a:rPr/>
                  <a:t>We only care about the relative ordering between the elements (not the actual values)</a:t>
                </a:r>
              </a:p>
              <a:p>
                <a:pPr lvl="1"/>
                <a:r>
                  <a:rPr/>
                  <a:t>The smallest worst-case runtime we have seen so far: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the best we can do?</a:t>
                </a:r>
              </a:p>
              <a:p>
                <a:pPr lvl="0"/>
                <a:r>
                  <a:rPr b="1"/>
                  <a:t>Comparison sorts:</a:t>
                </a:r>
                <a:r>
                  <a:rPr/>
                  <a:t> Only use comparisons to determine the relative order of elements.</a:t>
                </a:r>
              </a:p>
            </p:txBody>
          </p:sp>
        </mc:Choice>
      </mc:AlternateContent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Trees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Represent a sorting algorithm abstractly in terms of a </a:t>
                </a:r>
                <a:r>
                  <a:rPr b="1"/>
                  <a:t>decision tree</a:t>
                </a:r>
              </a:p>
              <a:p>
                <a:pPr lvl="1"/>
                <a:r>
                  <a:rPr/>
                  <a:t>A </a:t>
                </a:r>
                <a:r>
                  <a:rPr b="1"/>
                  <a:t>binary tree</a:t>
                </a:r>
                <a:r>
                  <a:rPr/>
                  <a:t> that represents the </a:t>
                </a:r>
                <a:r>
                  <a:rPr b="1"/>
                  <a:t>comparisons between</a:t>
                </a:r>
                <a:r>
                  <a:rPr/>
                  <a:t> elements in the sorting algorithm</a:t>
                </a:r>
              </a:p>
              <a:p>
                <a:pPr lvl="1"/>
                <a:r>
                  <a:rPr/>
                  <a:t>Control, data movement, and other aspects are ignored</a:t>
                </a:r>
              </a:p>
              <a:p>
                <a:pPr lvl="0"/>
                <a:r>
                  <a:rPr/>
                  <a:t>One decision tree corresponds to one sorting algorithm and one value of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</a:t>
                </a:r>
                <a:r>
                  <a:rPr i="1"/>
                  <a:t>input size</a:t>
                </a:r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Min-Heap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smallest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min-heap</a:t>
                </a:r>
              </a:p>
              <a:p>
                <a:pPr lvl="0"/>
                <a:r>
                  <a:rPr b="1"/>
                  <a:t>Min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smaller than the child nodes</a:t>
                </a:r>
              </a:p>
            </p:txBody>
          </p:sp>
        </mc:Choice>
      </mc:AlternateContent>
      <p:pic>
        <p:nvPicPr>
          <p:cNvPr descr="fig:  assets/ce100-week-4-heap-heap_min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(1)</a:t>
            </a:r>
          </a:p>
        </p:txBody>
      </p:sp>
      <p:pic>
        <p:nvPicPr>
          <p:cNvPr descr="fig:  assets/ce100-week-4-heap-ins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9200" y="1600200"/>
            <a:ext cx="416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(2)</a:t>
            </a:r>
          </a:p>
        </p:txBody>
      </p:sp>
      <p:pic>
        <p:nvPicPr>
          <p:cNvPr descr="fig:  assets/ce100-week-4-heap-ins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3800" y="1600200"/>
            <a:ext cx="422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(3)</a:t>
            </a:r>
          </a:p>
        </p:txBody>
      </p:sp>
      <p:pic>
        <p:nvPicPr>
          <p:cNvPr descr="fig:  assets/ce100-week-4-heap-ins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73200" y="1600200"/>
            <a:ext cx="6197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Different Outcomes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outcom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7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right:65% w:760px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p:pic>
        <p:nvPicPr>
          <p:cNvPr descr="fig:  assets/ce100-week-4-heap-ins_sort_com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7800" y="1600200"/>
            <a:ext cx="6248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Internal node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  <m:r>
                          <m:rPr>
                            <m:sty m:val="p"/>
                          </m:rPr>
                          <m:t>:</m:t>
                        </m:r>
                        <m:r>
                          <m:t>j</m:t>
                        </m:r>
                      </m:e>
                    </m:d>
                  </m:oMath>
                </a14:m>
                <a:r>
                  <a:rPr b="1"/>
                  <a:t>:</a:t>
                </a:r>
                <a:r>
                  <a:rPr/>
                  <a:t> Comparison between elements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</a:p>
              <a:p>
                <a:pPr lvl="0"/>
                <a:r>
                  <a:rPr b="1"/>
                  <a:t>Leaf node:</a:t>
                </a:r>
                <a:r>
                  <a:rPr/>
                  <a:t> An output of the sorting algorithm</a:t>
                </a:r>
              </a:p>
              <a:p>
                <a:pPr lvl="0"/>
                <a:r>
                  <a:rPr b="1"/>
                  <a:t>Path from root to a leaf:</a:t>
                </a:r>
                <a:r>
                  <a:rPr/>
                  <a:t> The execution of the sorting algorithm for a given input</a:t>
                </a:r>
              </a:p>
              <a:p>
                <a:pPr lvl="0"/>
                <a:r>
                  <a:rPr b="1"/>
                  <a:t>All possible executions</a:t>
                </a:r>
                <a:r>
                  <a:rPr/>
                  <a:t> are captured by the decision tree</a:t>
                </a:r>
              </a:p>
              <a:p>
                <a:pPr lvl="0"/>
                <a:r>
                  <a:rPr b="1"/>
                  <a:t>All possible outcomes (permutations)</a:t>
                </a:r>
                <a:r>
                  <a:rPr/>
                  <a:t> are in the leaf nodes</a:t>
                </a:r>
              </a:p>
            </p:txBody>
          </p:sp>
        </mc:Choice>
      </mc:AlternateContent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9</m:t>
                    </m:r>
                    <m:r>
                      <m:rPr>
                        <m:sty m:val="p"/>
                      </m:rPr>
                      <m:t>,</m:t>
                    </m:r>
                    <m:r>
                      <m:t>4</m:t>
                    </m:r>
                    <m:r>
                      <m:rPr>
                        <m:sty m:val="p"/>
                      </m:rPr>
                      <m:t>,</m:t>
                    </m:r>
                    <m:r>
                      <m:t>6</m:t>
                    </m:r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com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41400"/>
            <a:ext cx="51054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decision tree can model the execution of any comparison sort:</a:t>
                </a:r>
              </a:p>
              <a:p>
                <a:pPr lvl="1"/>
                <a:r>
                  <a:rPr/>
                  <a:t>One tree for each input size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</a:p>
              <a:p>
                <a:pPr lvl="1"/>
                <a:r>
                  <a:rPr/>
                  <a:t>View the algorithm as </a:t>
                </a:r>
                <a:r>
                  <a:rPr b="1"/>
                  <a:t>splitting</a:t>
                </a:r>
                <a:r>
                  <a:rPr/>
                  <a:t> whenever it compares two elements</a:t>
                </a:r>
              </a:p>
              <a:p>
                <a:pPr lvl="1"/>
                <a:r>
                  <a:rPr/>
                  <a:t>The tree contains the </a:t>
                </a:r>
                <a:r>
                  <a:rPr b="1"/>
                  <a:t>comparisons along all possible</a:t>
                </a:r>
                <a:r>
                  <a:rPr/>
                  <a:t> instruction traces</a:t>
                </a:r>
              </a:p>
              <a:p>
                <a:pPr lvl="0"/>
                <a:r>
                  <a:rPr b="1"/>
                  <a:t>The running time of the algorithm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the length of the path taken</a:t>
                </a:r>
              </a:p>
              <a:p>
                <a:pPr lvl="0"/>
                <a:r>
                  <a:rPr b="1"/>
                  <a:t>Worst case running time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height of the tree</a:t>
                </a:r>
              </a:p>
            </p:txBody>
          </p:sp>
        </mc:Choice>
      </mc:AlternateContent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be the number of elements in the input array.</a:t>
                </a:r>
              </a:p>
              <a:p>
                <a:pPr lvl="0"/>
                <a:r>
                  <a:rPr/>
                  <a:t>What is the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  <a:r>
                  <a:rPr/>
                  <a:t> number of leaves in the decision tree?</a:t>
                </a:r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!</m:t>
                    </m:r>
                  </m:oMath>
                </a14:m>
                <a:r>
                  <a:rPr/>
                  <a:t> </a:t>
                </a:r>
                <a:r>
                  <a:rPr b="1"/>
                  <a:t>(because there are n! permutations of the input array, and all possible outputs must be captured in the leaves)</a:t>
                </a:r>
              </a:p>
              <a:p>
                <a:pPr lvl="0"/>
                <a:r>
                  <a:rPr/>
                  <a:t>What is the max number of leaves in a binary tree of height </a:t>
                </a:r>
                <a14:m>
                  <m:oMath xmlns:m="http://schemas.openxmlformats.org/officeDocument/2006/math">
                    <m:r>
                      <m:t>h</m:t>
                    </m:r>
                  </m:oMath>
                </a14:m>
                <a:r>
                  <a:rPr/>
                  <a:t>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h</m:t>
                        </m:r>
                      </m:sup>
                    </m:sSup>
                  </m:oMath>
                </a14:m>
              </a:p>
              <a:p>
                <a:pPr lvl="0"/>
                <a:r>
                  <a:rPr/>
                  <a:t>So, we must have:</a:t>
                </a:r>
              </a:p>
              <a:p>
                <a:pPr lvl="1" indent="0" marL="4572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2</m:t>
                          </m:r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≥</m:t>
                      </m:r>
                      <m:r>
                        <m:t>n</m:t>
                      </m:r>
                      <m:r>
                        <m:rPr>
                          <m:sty m:val="p"/>
                        </m:rPr>
                        <m:t>!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Max-Heap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largest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max-heap</a:t>
                </a:r>
              </a:p>
              <a:p>
                <a:pPr lvl="1"/>
                <a:r>
                  <a:rPr/>
                  <a:t>We will focus on max-heaps</a:t>
                </a:r>
              </a:p>
              <a:p>
                <a:pPr lvl="0"/>
                <a:r>
                  <a:rPr b="1"/>
                  <a:t>Max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≥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larger than the child nodes</a:t>
                </a:r>
              </a:p>
            </p:txBody>
          </p:sp>
        </mc:Choice>
      </mc:AlternateContent>
      <p:pic>
        <p:nvPicPr>
          <p:cNvPr descr="fig:  assets/ce100-week-4-heap-heap_max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Theorem:</a:t>
                </a:r>
                <a:r>
                  <a:rPr/>
                  <a:t> Any comparison sort algorithm requires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comparisons in the worst case.</a:t>
                </a:r>
              </a:p>
              <a:p>
                <a:pPr lvl="0"/>
                <a:r>
                  <a:rPr b="1"/>
                  <a:t>Proof:</a:t>
                </a:r>
                <a:r>
                  <a:rPr/>
                  <a:t> We’ll prove that any decision tree corresponding to a comparison sort algorithm must have height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!</m:t>
                            </m:r>
                          </m:e>
                        </m:mr>
                        <m:mr>
                          <m:e>
                            <m:r>
                              <m:t>h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!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n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/</m:t>
                                        </m:r>
                                        <m:r>
                                          <m:t>e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t>n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r</m:t>
                                </m:r>
                                <m:r>
                                  <m:t>l</m:t>
                                </m:r>
                                <m:r>
                                  <m:t>i</m:t>
                                </m:r>
                                <m:r>
                                  <m:t>n</m:t>
                                </m:r>
                                <m:r>
                                  <m:t>g</m:t>
                                </m:r>
                                <m:r>
                                  <m:t>A</m:t>
                                </m:r>
                                <m:r>
                                  <m:t>p</m:t>
                                </m:r>
                                <m:r>
                                  <m:t>p</m:t>
                                </m:r>
                                <m:r>
                                  <m:t>r</m:t>
                                </m:r>
                                <m:r>
                                  <m:t>o</m:t>
                                </m:r>
                                <m:r>
                                  <m:t>x</m:t>
                                </m:r>
                                <m:r>
                                  <m:t>i</m:t>
                                </m:r>
                                <m:r>
                                  <m:t>m</m:t>
                                </m:r>
                                <m:r>
                                  <m:t>a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o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e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Ω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Corollary:</a:t>
                </a:r>
                <a:r>
                  <a:rPr/>
                  <a:t> Heapsort and merge sort are asymptotically optimal comparison sorts.</a:t>
                </a:r>
              </a:p>
              <a:p>
                <a:pPr lvl="0" indent="0" marL="0">
                  <a:buNone/>
                </a:pPr>
                <a:r>
                  <a:rPr b="1"/>
                  <a:t>Proof:</a:t>
                </a:r>
                <a:r>
                  <a:rPr/>
                  <a:t> The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upper bounds on the runtimes for heapsort and merge sort match the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:r>
                  <a:rPr b="1"/>
                  <a:t>worst-case</a:t>
                </a:r>
                <a:r>
                  <a:rPr/>
                  <a:t> lower bound from the previous theorem.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Counting sort:</a:t>
                </a:r>
                <a:r>
                  <a:rPr/>
                  <a:t> No comparisons between elements</a:t>
                </a:r>
              </a:p>
              <a:p>
                <a:pPr lvl="1"/>
                <a:r>
                  <a:rPr b="1"/>
                  <a:t>Input: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where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j</m:t>
                        </m:r>
                      </m:e>
                    </m:d>
                    <m:r>
                      <m:rPr>
                        <m:sty m:val="p"/>
                      </m:rPr>
                      <m:t>∈</m:t>
                    </m:r>
                    <m:r>
                      <m:rPr>
                        <m:sty m:val="p"/>
                      </m:rPr>
                      <m:t>{</m:t>
                    </m:r>
                    <m:r>
                      <m:t>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2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…</m:t>
                    </m:r>
                    <m:r>
                      <m:rPr>
                        <m:sty m:val="p"/>
                      </m:rPr>
                      <m:t>,</m:t>
                    </m:r>
                    <m:r>
                      <m:t>k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:r>
                  <a:rPr b="1"/>
                  <a:t>Output: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sorted</a:t>
                </a:r>
              </a:p>
              <a:p>
                <a:pPr lvl="1"/>
                <a:r>
                  <a:rPr b="1"/>
                  <a:t>Auxiliary storage: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Sort-1</a:t>
            </a:r>
          </a:p>
        </p:txBody>
      </p:sp>
      <p:pic>
        <p:nvPicPr>
          <p:cNvPr descr="fig:  assets/ce100-week-4-heap-counting_so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600200"/>
            <a:ext cx="5219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1:</a:t>
            </a:r>
            <a:r>
              <a:rPr/>
              <a:t> Initialize all counts to 0</a:t>
            </a:r>
          </a:p>
        </p:txBody>
      </p:sp>
      <p:pic>
        <p:nvPicPr>
          <p:cNvPr descr="fig:  assets/ce100-week-4-heap-counting_so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2:</a:t>
            </a:r>
            <a:r>
              <a:rPr/>
              <a:t> Count the number of occurrences of each value in the input array</a:t>
            </a:r>
          </a:p>
        </p:txBody>
      </p:sp>
      <p:pic>
        <p:nvPicPr>
          <p:cNvPr descr="fig:  assets/ce100-week-4-heap-counting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3:</a:t>
            </a:r>
            <a:r>
              <a:rPr/>
              <a:t> Compute the number of elements less than or equal to each value</a:t>
            </a:r>
          </a:p>
        </p:txBody>
      </p:sp>
      <p:pic>
        <p:nvPicPr>
          <p:cNvPr descr="fig:  assets/ce100-week-4-heap-counting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3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5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68400"/>
            <a:ext cx="51054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(4)</a:t>
            </a:r>
          </a:p>
        </p:txBody>
      </p:sp>
      <p:pic>
        <p:nvPicPr>
          <p:cNvPr descr="fig:  assets/ce100-week-4-heap-heap_max_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9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 Runtime: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: size of the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 : the range of input values</a:t>
                </a:r>
              </a:p>
            </p:txBody>
          </p:sp>
        </mc:Choice>
      </mc:AlternateContent>
      <p:pic>
        <p:nvPicPr>
          <p:cNvPr descr="fig:  assets/ce100-week-4-heap-counting_sort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266700"/>
            <a:ext cx="4902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w:550px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Sort: 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Runtime is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If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counting sort takes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Question:</a:t>
                </a:r>
                <a:r>
                  <a:rPr/>
                  <a:t> We proved a lower bound of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before! Where is the fallacy?</a:t>
                </a:r>
              </a:p>
              <a:p>
                <a:pPr lvl="0"/>
                <a:r>
                  <a:rPr b="1"/>
                  <a:t>Answer:</a:t>
                </a:r>
              </a:p>
              <a:p>
                <a:pPr lvl="1"/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lower bound is for comparison-based sorting</a:t>
                </a:r>
              </a:p>
              <a:p>
                <a:pPr lvl="1"/>
                <a:r>
                  <a:rPr/>
                  <a:t>Counting sort is not a comparison sort</a:t>
                </a:r>
              </a:p>
              <a:p>
                <a:pPr lvl="1"/>
                <a:r>
                  <a:rPr/>
                  <a:t>In fact, not a single comparison between elements occurs!</a:t>
                </a:r>
              </a:p>
            </p:txBody>
          </p:sp>
        </mc:Choice>
      </mc:AlternateContent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Stable Sorting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Counting sort is a </a:t>
            </a:r>
            <a:r>
              <a:rPr b="1"/>
              <a:t>stable sort:</a:t>
            </a:r>
            <a:r>
              <a:rPr/>
              <a:t> It preserves the input order among equal elements.</a:t>
            </a:r>
          </a:p>
          <a:p>
            <a:pPr lvl="1"/>
            <a:r>
              <a:rPr/>
              <a:t>i.e. The numbers with the same value appear in the output array in the same order as they do in the input array.</a:t>
            </a:r>
          </a:p>
          <a:p>
            <a:pPr lvl="0"/>
            <a:r>
              <a:rPr b="1"/>
              <a:t>Note</a:t>
            </a:r>
            <a:r>
              <a:rPr/>
              <a:t>: Which other sorting algorithms have this property?</a:t>
            </a:r>
          </a:p>
        </p:txBody>
      </p:sp>
      <p:pic>
        <p:nvPicPr>
          <p:cNvPr descr="fig:  assets/ce100-week-4-heap-stable-sorting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Origin:</a:t>
            </a:r>
            <a:r>
              <a:rPr/>
              <a:t> Herman Hollerith’s card-sorting machine for the 1890 US Census.</a:t>
            </a:r>
          </a:p>
          <a:p>
            <a:pPr lvl="0"/>
            <a:r>
              <a:rPr b="1"/>
              <a:t>Basic idea:</a:t>
            </a:r>
            <a:r>
              <a:rPr/>
              <a:t> Digit-by-digit sorting</a:t>
            </a:r>
          </a:p>
          <a:p>
            <a:pPr lvl="0"/>
            <a:r>
              <a:rPr/>
              <a:t>Two variations:</a:t>
            </a:r>
          </a:p>
          <a:p>
            <a:pPr lvl="1"/>
            <a:r>
              <a:rPr/>
              <a:t>Sort from </a:t>
            </a:r>
            <a:r>
              <a:rPr b="1"/>
              <a:t>MSD</a:t>
            </a:r>
            <a:r>
              <a:rPr/>
              <a:t> to </a:t>
            </a:r>
            <a:r>
              <a:rPr b="1"/>
              <a:t>LSD</a:t>
            </a:r>
            <a:r>
              <a:rPr/>
              <a:t> (bad idea)</a:t>
            </a:r>
          </a:p>
          <a:p>
            <a:pPr lvl="1"/>
            <a:r>
              <a:rPr/>
              <a:t>Sort from </a:t>
            </a:r>
            <a:r>
              <a:rPr b="1"/>
              <a:t>LSD</a:t>
            </a:r>
            <a:r>
              <a:rPr/>
              <a:t> to </a:t>
            </a:r>
            <a:r>
              <a:rPr b="1"/>
              <a:t>MSD</a:t>
            </a:r>
            <a:r>
              <a:rPr/>
              <a:t> (good idea)</a:t>
            </a:r>
          </a:p>
          <a:p>
            <a:pPr lvl="0" indent="0" marL="0">
              <a:buNone/>
            </a:pPr>
            <a:r>
              <a:rPr/>
              <a:t>(</a:t>
            </a:r>
            <a:r>
              <a:rPr i="1"/>
              <a:t>LSD/MSD: Least/most significant digit</a:t>
            </a:r>
            <a:r>
              <a:rPr/>
              <a:t>)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Herman Hollerith (1860-1929)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1880 U.S. Census took </a:t>
            </a:r>
            <a:r>
              <a:rPr b="1"/>
              <a:t>almost 10 years</a:t>
            </a:r>
            <a:r>
              <a:rPr/>
              <a:t> to process.</a:t>
            </a:r>
          </a:p>
          <a:p>
            <a:pPr lvl="0"/>
            <a:r>
              <a:rPr/>
              <a:t>While a lecturer at MIT, Hollerith prototyped </a:t>
            </a:r>
            <a:r>
              <a:rPr b="1"/>
              <a:t>punched-card technology</a:t>
            </a:r>
            <a:r>
              <a:rPr/>
              <a:t>.</a:t>
            </a:r>
          </a:p>
          <a:p>
            <a:pPr lvl="0"/>
            <a:r>
              <a:rPr/>
              <a:t>His machines, including a </a:t>
            </a:r>
            <a:r>
              <a:rPr b="1"/>
              <a:t>card sorter</a:t>
            </a:r>
            <a:r>
              <a:rPr/>
              <a:t>, allowed the 1890 census total to be reported in </a:t>
            </a:r>
            <a:r>
              <a:rPr b="1"/>
              <a:t>6 weeks</a:t>
            </a:r>
            <a:r>
              <a:rPr/>
              <a:t>.</a:t>
            </a:r>
          </a:p>
          <a:p>
            <a:pPr lvl="0"/>
            <a:r>
              <a:rPr/>
              <a:t>He founded the </a:t>
            </a:r>
            <a:r>
              <a:rPr b="1"/>
              <a:t>Tabulating Machine Company</a:t>
            </a:r>
            <a:r>
              <a:rPr/>
              <a:t> in 1911, which merged with other companies in 1924 to form </a:t>
            </a:r>
            <a:r>
              <a:rPr b="1"/>
              <a:t>International Business Machines(IBM)</a:t>
            </a:r>
            <a:r>
              <a:rPr/>
              <a:t>.</a:t>
            </a:r>
          </a:p>
        </p:txBody>
      </p:sp>
      <p:pic>
        <p:nvPicPr>
          <p:cNvPr descr="fig:  assets/herman-holleri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3700" y="266700"/>
            <a:ext cx="3835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h:250px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Punched Card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Punched card:</a:t>
            </a:r>
            <a:r>
              <a:rPr/>
              <a:t> A piece of stiff paper that contains digital information represented by the presence or absence of holes.</a:t>
            </a:r>
          </a:p>
          <a:p>
            <a:pPr lvl="1"/>
            <a:r>
              <a:rPr/>
              <a:t>12 rows and 24 columns</a:t>
            </a:r>
          </a:p>
          <a:p>
            <a:pPr lvl="1"/>
            <a:r>
              <a:rPr/>
              <a:t>coded for age, state of residency, gender, etc.</a:t>
            </a:r>
          </a:p>
        </p:txBody>
      </p:sp>
      <p:pic>
        <p:nvPicPr>
          <p:cNvPr descr="fig:  assets/punched-c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732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Modern</a:t>
            </a:r>
            <a:r>
              <a:rPr/>
              <a:t> IBM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One character per column</a:t>
            </a:r>
          </a:p>
          <a:p>
            <a:pPr lvl="1"/>
            <a:r>
              <a:rPr/>
              <a:t>So, that’s why text windows have 80 columns!</a:t>
            </a:r>
          </a:p>
          <a:p>
            <a:pPr lvl="1" indent="0" marL="457200">
              <a:buNone/>
            </a:pPr>
            <a:r>
              <a:rPr/>
              <a:t>center h:350px</a:t>
            </a:r>
          </a:p>
          <a:p>
            <a:pPr lvl="0"/>
            <a:r>
              <a:rPr/>
              <a:t>for more samples visit https://en.wikipedia.org/wiki/Punched_card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Tabulating Machine and Sorter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Mechanically sorts the cards based on the hole locations.</a:t>
            </a:r>
          </a:p>
          <a:p>
            <a:pPr lvl="0"/>
            <a:r>
              <a:rPr/>
              <a:t>Sorting performed for one column at a time</a:t>
            </a:r>
          </a:p>
          <a:p>
            <a:pPr lvl="0"/>
            <a:r>
              <a:rPr/>
              <a:t>Human operator needed to load/retrieve/move cards at each stage</a:t>
            </a:r>
          </a:p>
        </p:txBody>
      </p:sp>
      <p:pic>
        <p:nvPicPr>
          <p:cNvPr descr="fig:  assets/tabulating-mach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319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Computing left child, right child, and parent indices very fast</a:t>
                </a:r>
              </a:p>
              <a:p>
                <a:pPr lvl="1"/>
                <a:r>
                  <a:rPr b="1"/>
                  <a:t>left(i) = 2i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</a:t>
                </a:r>
              </a:p>
              <a:p>
                <a:pPr lvl="1"/>
                <a:r>
                  <a:rPr b="1"/>
                  <a:t>right(i) = 2i+1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shift, then set the lowest bit to 1</a:t>
                </a:r>
              </a:p>
              <a:p>
                <a:pPr lvl="1"/>
                <a:r>
                  <a:rPr b="1"/>
                  <a:t>parent(i) = floor(i/2)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right shift in binary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is always the </a:t>
                </a:r>
                <a:r>
                  <a:rPr b="1"/>
                  <a:t>root</a:t>
                </a:r>
                <a:r>
                  <a:rPr/>
                  <a:t> element</a:t>
                </a:r>
              </a:p>
              <a:p>
                <a:pPr lvl="0"/>
                <a:r>
                  <a:rPr/>
                  <a:t>Array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  <a:r>
                  <a:rPr/>
                  <a:t> has two attributes:</a:t>
                </a:r>
              </a:p>
              <a:p>
                <a:pPr lvl="1"/>
                <a:r>
                  <a:rPr b="1"/>
                  <a:t>length(A):</a:t>
                </a:r>
                <a:r>
                  <a:rPr/>
                  <a:t> The number of elements in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</a:p>
              <a:p>
                <a:pPr lvl="1"/>
                <a:r>
                  <a:rPr b="1"/>
                  <a:t>n = heap-size(A):</a:t>
                </a:r>
                <a:r>
                  <a:rPr/>
                  <a:t> The number elements in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≤</m:t>
                    </m:r>
                    <m:r>
                      <m:t>l</m:t>
                    </m:r>
                    <m:r>
                      <m:t>e</m:t>
                    </m:r>
                    <m:r>
                      <m:t>n</m:t>
                    </m:r>
                    <m:r>
                      <m:t>g</m:t>
                    </m:r>
                    <m:r>
                      <m:t>t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Sort starting from the most significant digit (MSD)</a:t>
            </a:r>
          </a:p>
          <a:p>
            <a:pPr lvl="0"/>
            <a:r>
              <a:rPr/>
              <a:t>Then, sort each of the resulting bins recursively</a:t>
            </a:r>
          </a:p>
          <a:p>
            <a:pPr lvl="0"/>
            <a:r>
              <a:rPr/>
              <a:t>At the end, combine the decks in order</a:t>
            </a:r>
          </a:p>
        </p:txBody>
      </p:sp>
      <p:pic>
        <p:nvPicPr>
          <p:cNvPr descr="fig:  assets/ce100-week-4-heap-msd-first-radix-sor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0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sort a subset of cards recursively:</a:t>
            </a:r>
          </a:p>
          <a:p>
            <a:pPr lvl="1"/>
            <a:r>
              <a:rPr/>
              <a:t>All the other cards need to be removed from the machine, because the machine can handle only one sorting problem at a time.</a:t>
            </a:r>
          </a:p>
          <a:p>
            <a:pPr lvl="1"/>
            <a:r>
              <a:rPr/>
              <a:t>The human operator needs to keep track of the intermediate card piles</a:t>
            </a:r>
          </a:p>
          <a:p>
            <a:pPr lvl="1" indent="0" marL="457200">
              <a:buNone/>
            </a:pPr>
            <a:r>
              <a:rPr/>
              <a:t>center h:300px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MSD-first sorting may require:</a:t>
                </a:r>
              </a:p>
              <a:p>
                <a:pPr lvl="1"/>
                <a:r>
                  <a:rPr/>
                  <a:t>very large number of sorting passes</a:t>
                </a:r>
              </a:p>
              <a:p>
                <a:pPr lvl="1"/>
                <a:r>
                  <a:rPr/>
                  <a:t>very large number of intermediate card piles to maintain</a:t>
                </a:r>
              </a:p>
              <a:p>
                <a:pPr lvl="0"/>
                <a:r>
                  <a:rPr b="1"/>
                  <a:t>S(d):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passes needed to sort d-digit numbers (worst-case)</a:t>
                </a:r>
              </a:p>
              <a:p>
                <a:pPr lvl="0"/>
                <a:r>
                  <a:rPr b="1"/>
                  <a:t>Recurrence: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  <a:p>
                <a:pPr lvl="2"/>
                <a:r>
                  <a:rPr b="1"/>
                  <a:t>Reminder:</a:t>
                </a:r>
                <a:r>
                  <a:rPr/>
                  <a:t> Recursive call made to each subset with the same most significant digit(MSD)</a:t>
                </a:r>
              </a:p>
            </p:txBody>
          </p:sp>
        </mc:Choice>
      </mc:AlternateContent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i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…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100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Iteration terminates when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10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⇓</m:t>
                            </m:r>
                          </m:e>
                        </m:m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intermediate card piles maintained (worst-case)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Each routing pass generates 9 intermediate piles except the sorting passes on least significant digits (LSDs)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 sorting calls to LSDs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d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p>
                                      <m:e>
                                        <m: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m:t>d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–</m:t>
                                        </m:r>
                                        <m: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–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*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Alternative solution:</a:t>
                </a:r>
                <a:r>
                  <a:rPr/>
                  <a:t> Solve the recurrence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9</m:t>
                            </m:r>
                          </m:e>
                        </m:m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0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Example:</a:t>
                </a:r>
                <a:r>
                  <a:rPr/>
                  <a:t> To sort </a:t>
                </a:r>
                <a14:m>
                  <m:oMath xmlns:m="http://schemas.openxmlformats.org/officeDocument/2006/math">
                    <m:r>
                      <m:t>3</m:t>
                    </m:r>
                  </m:oMath>
                </a14:m>
                <a:r>
                  <a:rPr/>
                  <a:t> digit numbers, in the worst case: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9</m:t>
                        </m:r>
                      </m:e>
                    </m:d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103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111</m:t>
                    </m:r>
                  </m:oMath>
                </a14:m>
                <a:r>
                  <a:rPr/>
                  <a:t> sorting passes needed</a:t>
                </a:r>
              </a:p>
              <a:p>
                <a:pPr lvl="1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99</m:t>
                    </m:r>
                  </m:oMath>
                </a14:m>
                <a:r>
                  <a:rPr/>
                  <a:t> intermediate card piles generated</a:t>
                </a:r>
              </a:p>
              <a:p>
                <a:pPr lvl="0"/>
                <a:r>
                  <a:rPr/>
                  <a:t>MSD-first approach has more recursive calls and intermediate storage requirement</a:t>
                </a:r>
              </a:p>
              <a:p>
                <a:pPr lvl="1"/>
                <a:r>
                  <a:rPr/>
                  <a:t>Expensive for a </a:t>
                </a:r>
                <a:r>
                  <a:rPr b="1"/>
                  <a:t>tabulating machine</a:t>
                </a:r>
                <a:r>
                  <a:rPr/>
                  <a:t> to sort punched cards</a:t>
                </a:r>
              </a:p>
              <a:p>
                <a:pPr lvl="1"/>
                <a:r>
                  <a:rPr/>
                  <a:t>Overhead of recursive calls in a modern computer</a:t>
                </a:r>
              </a:p>
            </p:txBody>
          </p:sp>
        </mc:Choice>
      </mc:AlternateContent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Least significant digit (</a:t>
                </a:r>
                <a:r>
                  <a:rPr b="1"/>
                  <a:t>LSD</a:t>
                </a:r>
                <a:r>
                  <a:rPr/>
                  <a:t>)-first radix sort seems to be a folk invention originated by machine operators.</a:t>
                </a:r>
              </a:p>
              <a:p>
                <a:pPr lvl="0"/>
                <a:r>
                  <a:rPr/>
                  <a:t>It is the counter-intuitive, but the better algorithm.</a:t>
                </a:r>
              </a:p>
              <a:p>
                <a:pPr lvl="0"/>
                <a:r>
                  <a:rPr b="1"/>
                  <a:t>Basic Algorithm:</a:t>
                </a:r>
              </a:p>
              <a:p>
                <a:pPr lvl="1" indent="0">
                  <a:buNone/>
                </a:pPr>
                <a:r>
                  <a:rPr>
                    <a:latin typeface="Courier"/>
                  </a:rPr>
                  <a:t>Sort numbers on their LSD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first</a:t>
                </a:r>
                <a:r>
                  <a:rPr>
                    <a:latin typeface="Courier"/>
                  </a:rPr>
                  <a:t>   (Stable Sorting Needed)</a:t>
                </a:r>
                <a:br/>
                <a:r>
                  <a:rPr>
                    <a:latin typeface="Courier"/>
                  </a:rPr>
                  <a:t>Combine the cards into a single deck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in</a:t>
                </a:r>
                <a:r>
                  <a:rPr>
                    <a:latin typeface="Courier"/>
                  </a:rPr>
                  <a:t> order </a:t>
                </a:r>
                <a:br/>
                <a:r>
                  <a:rPr>
                    <a:latin typeface="Courier"/>
                  </a:rPr>
                  <a:t>Continue this sorting process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the other digits</a:t>
                </a:r>
                <a:br/>
                <a:r>
                  <a:rPr>
                    <a:latin typeface="Courier"/>
                  </a:rPr>
                  <a:t>  from the LSD to MSD</a:t>
                </a:r>
              </a:p>
              <a:p>
                <a:pPr lvl="0"/>
                <a:r>
                  <a:rPr/>
                  <a:t>Requires only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sorting passes</a:t>
                </a:r>
              </a:p>
              <a:p>
                <a:pPr lvl="0"/>
                <a:r>
                  <a:rPr/>
                  <a:t>No intermediate card pile generated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 </a:t>
            </a:r>
            <a:r>
              <a:rPr b="1"/>
              <a:t>Example</a:t>
            </a:r>
          </a:p>
        </p:txBody>
      </p:sp>
      <p:pic>
        <p:nvPicPr>
          <p:cNvPr descr="fig:  assets/ce100-week-4-heap-lsd-first-radi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22500"/>
            <a:ext cx="8229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h:500px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 : EXTRACT-MAX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EXTRACT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(A, n)</a:t>
            </a:r>
            <a:br/>
            <a:r>
              <a:rPr>
                <a:latin typeface="Courier"/>
              </a:rPr>
              <a:t>  max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</a:t>
            </a:r>
            <a:br/>
            <a:r>
              <a:rPr>
                <a:latin typeface="Courier"/>
              </a:rPr>
              <a:t> 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A[n]</a:t>
            </a:r>
            <a:br/>
            <a:r>
              <a:rPr>
                <a:latin typeface="Courier"/>
              </a:rPr>
              <a:t>  n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,n)</a:t>
            </a:r>
            <a:br/>
            <a:r>
              <a:rPr>
                <a:latin typeface="Courier"/>
              </a:rPr>
              <a:t>  return max</a:t>
            </a:r>
          </a:p>
        </p:txBody>
      </p:sp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Correctness of Radix Sort </a:t>
            </a:r>
            <a:r>
              <a:rPr b="1"/>
              <a:t>(LSD-first)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Proof by induction:</a:t>
                </a:r>
              </a:p>
              <a:p>
                <a:pPr lvl="1"/>
                <a:r>
                  <a:rPr b="1"/>
                  <a:t>Base case: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is correct (</a:t>
                </a:r>
                <a:r>
                  <a:rPr b="1"/>
                  <a:t>trivial</a:t>
                </a:r>
                <a:r>
                  <a:rPr/>
                  <a:t>)</a:t>
                </a:r>
              </a:p>
              <a:p>
                <a:pPr lvl="1"/>
                <a:r>
                  <a:rPr b="1"/>
                  <a:t>Inductive hyp:</a:t>
                </a:r>
                <a:r>
                  <a:rPr/>
                  <a:t> Assume the first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digits are sorted correctly</a:t>
                </a:r>
              </a:p>
              <a:p>
                <a:pPr lvl="0"/>
                <a:r>
                  <a:rPr/>
                  <a:t>Prove that all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digits are sorted correctly after sorting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</a:p>
              <a:p>
                <a:pPr lvl="0"/>
                <a:r>
                  <a:rPr/>
                  <a:t>Two numbers that differ in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are correctly sorted (</a:t>
                </a:r>
                <a:r>
                  <a:rPr b="1"/>
                  <a:t>e.g. 355 and 657</a:t>
                </a:r>
                <a:r>
                  <a:rPr/>
                  <a:t>)</a:t>
                </a:r>
              </a:p>
              <a:p>
                <a:pPr lvl="0"/>
                <a:r>
                  <a:rPr/>
                  <a:t>Two numbers equal in digit d are put in the same order as the input</a:t>
                </a:r>
              </a:p>
              <a:p>
                <a:pPr lvl="1"/>
                <a:r>
                  <a:rPr/>
                  <a:t>(</a:t>
                </a:r>
                <a:r>
                  <a:rPr b="1"/>
                  <a:t>correct order</a:t>
                </a:r>
                <a:r>
                  <a:rPr/>
                  <a:t>)</a:t>
                </a:r>
              </a:p>
            </p:txBody>
          </p:sp>
        </mc:Choice>
      </mc:AlternateContent>
      <p:pic>
        <p:nvPicPr>
          <p:cNvPr descr="fig:  assets/ce100-week-4-heap-lsd-first-radix-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7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right:39% h:450px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Use counting-sort to sort each digit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Counting sort complexity: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: size of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: the range of the values</a:t>
                </a:r>
              </a:p>
              <a:p>
                <a:pPr lvl="0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digits</a:t>
                </a:r>
              </a:p>
              <a:p>
                <a:pPr lvl="0" indent="0" marL="0">
                  <a:buNone/>
                </a:pPr>
                <a:r>
                  <a:rPr b="1"/>
                  <a:t>How to choose the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 b="1"/>
                  <a:t>?</a:t>
                </a:r>
              </a:p>
            </p:txBody>
          </p:sp>
        </mc:Choice>
      </mc:AlternateContent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We can define each digit to be </a:t>
                </a:r>
                <a:r>
                  <a:rPr b="1"/>
                  <a:t>4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16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4</m:t>
                    </m:r>
                    <m:r>
                      <m:rPr>
                        <m:sty m:val="p"/>
                      </m:rPr>
                      <m:t>=</m:t>
                    </m:r>
                    <m:r>
                      <m:t>8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8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Or, we can define each digit to be </a:t>
                </a:r>
                <a:r>
                  <a:rPr b="1"/>
                  <a:t>8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256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256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8</m:t>
                    </m:r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4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256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8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we are trying to sort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 b="1"/>
                  <a:t>-bit</a:t>
                </a:r>
                <a:r>
                  <a:rPr/>
                  <a:t> words</a:t>
                </a:r>
              </a:p>
              <a:p>
                <a:pPr lvl="1"/>
                <a:r>
                  <a:rPr/>
                  <a:t>Define each digit to be </a:t>
                </a:r>
                <a14:m>
                  <m:oMath xmlns:m="http://schemas.openxmlformats.org/officeDocument/2006/math">
                    <m:r>
                      <m:t>r</m:t>
                    </m:r>
                  </m:oMath>
                </a14:m>
                <a:r>
                  <a:rPr b="1"/>
                  <a:t>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r</m:t>
                        </m:r>
                      </m:sup>
                    </m:sSup>
                  </m:oMath>
                </a14:m>
              </a:p>
              <a:p>
                <a:pPr lvl="2"/>
                <a:r>
                  <a:rPr/>
                  <a:t>So, </a:t>
                </a:r>
                <a:r>
                  <a:rPr b="1"/>
                  <a:t>counting sort will take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b</m:t>
                    </m:r>
                    <m:r>
                      <m:rPr>
                        <m:sty m:val="p"/>
                      </m:rPr>
                      <m:t>/</m:t>
                    </m:r>
                    <m:r>
                      <m:t>r</m:t>
                    </m:r>
                  </m:oMath>
                </a14:m>
              </a:p>
              <a:p>
                <a:pPr lvl="2"/>
                <a:r>
                  <a:rPr b="1"/>
                  <a:t>Radix sort runtime: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r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  <m:r>
                          <m:rPr>
                            <m:nor/>
                            <m:sty m:val="p"/>
                          </m:rPr>
                          <m:t> 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Minimize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</m:e>
                    </m:d>
                  </m:oMath>
                </a14:m>
                <a:r>
                  <a:rPr/>
                  <a:t> by differentiating and setting to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</a:p>
              <a:p>
                <a:pPr lvl="0"/>
                <a:r>
                  <a:rPr/>
                  <a:t>Or, intuitively:</a:t>
                </a:r>
              </a:p>
              <a:p>
                <a:pPr lvl="1"/>
                <a:r>
                  <a:rPr/>
                  <a:t>We want to balance the terms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 b="1"/>
                  <a:t>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≈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term </a:t>
                </a:r>
                <a:r>
                  <a:rPr b="1"/>
                  <a:t>doesn’t improve</a:t>
                </a:r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increases </a:t>
                </a:r>
                <a:r>
                  <a:rPr b="1"/>
                  <a:t>exponentially</a:t>
                </a:r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For numbers in the range from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, we have:</a:t>
                </a:r>
              </a:p>
              <a:p>
                <a:pPr lvl="1"/>
                <a:r>
                  <a:rPr/>
                  <a:t>The number of bits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rPr>
                        <m:sty m:val="p"/>
                      </m:rPr>
                      <m:t>=</m:t>
                    </m:r>
                    <m:r>
                      <m:t>l</m:t>
                    </m:r>
                    <m:r>
                      <m:t>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Radix sort runs in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Example:</a:t>
                </a:r>
                <a:r>
                  <a:rPr/>
                  <a:t> Compare radix sort with merge sort/heapsort</a:t>
                </a:r>
              </a:p>
              <a:p>
                <a:pPr lvl="1"/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million (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20</m:t>
                        </m:r>
                      </m:sup>
                    </m:sSup>
                  </m:oMath>
                </a14:m>
                <a:r>
                  <a:rPr/>
                  <a:t>), </a:t>
                </a:r>
                <a14:m>
                  <m:oMath xmlns:m="http://schemas.openxmlformats.org/officeDocument/2006/math">
                    <m:r>
                      <m:t>32</m:t>
                    </m:r>
                  </m:oMath>
                </a14:m>
                <a:r>
                  <a:rPr/>
                  <a:t>-bit numbers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20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32</m:t>
                        </m:r>
                      </m:e>
                    </m:d>
                  </m:oMath>
                </a14:m>
              </a:p>
              <a:p>
                <a:pPr lvl="2"/>
                <a:r>
                  <a:rPr b="1"/>
                  <a:t>Radix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⌊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20</m:t>
                    </m:r>
                    <m:r>
                      <m:rPr>
                        <m:sty m:val="p"/>
                      </m:rPr>
                      <m:t>⌋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passes</a:t>
                </a:r>
              </a:p>
              <a:p>
                <a:pPr lvl="2"/>
                <a:r>
                  <a:rPr b="1"/>
                  <a:t>Merge sort/heap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20</m:t>
                    </m:r>
                  </m:oMath>
                </a14:m>
                <a:r>
                  <a:rPr/>
                  <a:t> passes</a:t>
                </a:r>
              </a:p>
              <a:p>
                <a:pPr lvl="0"/>
                <a:r>
                  <a:rPr b="1"/>
                  <a:t>Downsides:</a:t>
                </a:r>
              </a:p>
              <a:p>
                <a:pPr lvl="1"/>
                <a:r>
                  <a:rPr/>
                  <a:t>Radix sort has </a:t>
                </a:r>
                <a:r>
                  <a:rPr b="1"/>
                  <a:t>little locality of reference</a:t>
                </a:r>
                <a:r>
                  <a:rPr/>
                  <a:t> (more cache misses)</a:t>
                </a:r>
              </a:p>
              <a:p>
                <a:pPr lvl="1"/>
                <a:r>
                  <a:rPr/>
                  <a:t>The version that uses counting sort is not in-place</a:t>
                </a:r>
              </a:p>
              <a:p>
                <a:pPr lvl="0"/>
                <a:r>
                  <a:rPr/>
                  <a:t>On modern processors, a well-tuned quicksort implementation typically runs faster.</a:t>
                </a:r>
              </a:p>
            </p:txBody>
          </p:sp>
        </mc:Choice>
      </mc:AlternateContent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Introduction to Algorithms, Third Edition | The MIT Press</a:t>
            </a:r>
          </a:p>
          <a:p>
            <a:pPr lvl="0"/>
            <a:r>
              <a:rPr>
                <a:hlinkClick r:id="rId3"/>
              </a:rPr>
              <a:t>Bilkent CS473 Course Notes (new)</a:t>
            </a:r>
          </a:p>
          <a:p>
            <a:pPr lvl="0"/>
            <a:r>
              <a:rPr>
                <a:hlinkClick r:id="rId4"/>
              </a:rPr>
              <a:t>Bilkent CS473 Course Notes (old)</a:t>
            </a:r>
          </a:p>
          <a:p>
            <a:pPr lvl="0"/>
            <a:r>
              <a:rPr>
                <a:hlinkClick r:id="rId5"/>
              </a:rPr>
              <a:t>Insertion Sort - GeeksforGeeks</a:t>
            </a:r>
          </a:p>
          <a:p>
            <a:pPr lvl="0"/>
            <a:r>
              <a:rPr>
                <a:hlinkClick r:id="rId6"/>
              </a:rPr>
              <a:t>Priority Queue Using Linked List - GeeksforGeeks</a:t>
            </a:r>
          </a:p>
          <a:p>
            <a:pPr lvl="0"/>
            <a:r>
              <a:rPr>
                <a:hlinkClick r:id="rId7"/>
              </a:rPr>
              <a:t>Priority Queue Using Linked List - JavatPoint</a:t>
            </a:r>
          </a:p>
          <a:p>
            <a:pPr lvl="0"/>
            <a:r>
              <a:rPr>
                <a:hlinkClick r:id="rId8"/>
              </a:rPr>
              <a:t>NIST Dictionary of Algorithms and Data Structures</a:t>
            </a:r>
          </a:p>
          <a:p>
            <a:pPr lvl="0"/>
            <a:r>
              <a:rPr>
                <a:hlinkClick r:id="rId9"/>
              </a:rPr>
              <a:t>NIST - Dictionary of Algorithms and Data Structures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  <m:r>
                      <m:t>n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O</m:t>
                    </m:r>
                    <m:r>
                      <m:t>f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W</m:t>
                    </m:r>
                    <m:r>
                      <m:t>e</m:t>
                    </m:r>
                    <m:r>
                      <m:t>e</m:t>
                    </m:r>
                    <m:r>
                      <m:t>k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4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C</m:t>
                    </m:r>
                    <m:r>
                      <m:t>o</m:t>
                    </m:r>
                    <m:r>
                      <m:t>u</m:t>
                    </m:r>
                    <m:r>
                      <m:t>r</m:t>
                    </m:r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M</m:t>
                    </m:r>
                    <m:r>
                      <m:t>o</m:t>
                    </m:r>
                    <m:r>
                      <m:t>d</m:t>
                    </m:r>
                    <m:r>
                      <m:t>u</m:t>
                    </m:r>
                    <m:r>
                      <m:t>l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</m:oMath>
                </a14:m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Operations : EXTRACT-MAX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Return the max element,and reorganize the heap to maintain heap property</a:t>
            </a:r>
          </a:p>
        </p:txBody>
      </p:sp>
      <p:pic>
        <p:nvPicPr>
          <p:cNvPr descr="fig:  assets/ce100-week-4-heap-heap_extractma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66900"/>
            <a:ext cx="5105400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pic>
        <p:nvPicPr>
          <p:cNvPr descr="fig:  assets/ce100-week-4-heap-heap_heapify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Maintaining heap property:</a:t>
                </a:r>
              </a:p>
              <a:p>
                <a:pPr lvl="1"/>
                <a:r>
                  <a:rPr/>
                  <a:t>Subtrees rooted at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are already heaps.</a:t>
                </a:r>
              </a:p>
              <a:p>
                <a:pPr lvl="1"/>
                <a:r>
                  <a:rPr/>
                  <a:t>But,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may violate the heap property (i.e., may be smaller than its children)</a:t>
                </a:r>
              </a:p>
              <a:p>
                <a:pPr lvl="0"/>
                <a:r>
                  <a:rPr b="1"/>
                  <a:t>Idea:</a:t>
                </a:r>
                <a:r>
                  <a:rPr/>
                  <a:t> Float down the value at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in the heap so that subtree rooted at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becomes a heap.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n);</a:t>
            </a:r>
            <a:br/>
            <a:r>
              <a:rPr>
                <a:latin typeface="Courier"/>
              </a:rPr>
              <a:t>  endif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(4)</a:t>
            </a:r>
          </a:p>
        </p:txBody>
      </p:sp>
      <p:pic>
        <p:nvPicPr>
          <p:cNvPr descr="fig:  assets/ce100-week-4-heap-heap_heapif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1600200"/>
            <a:ext cx="7772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(5)</a:t>
            </a:r>
          </a:p>
        </p:txBody>
      </p:sp>
      <p:pic>
        <p:nvPicPr>
          <p:cNvPr descr="fig:  assets/ce100-week-4-heap-heap_heapif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600200"/>
            <a:ext cx="807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(6)</a:t>
            </a:r>
          </a:p>
        </p:txBody>
      </p:sp>
      <p:pic>
        <p:nvPicPr>
          <p:cNvPr descr="fig:  assets/ce100-week-4-heap-heap_heapif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(7)</a:t>
            </a:r>
          </a:p>
        </p:txBody>
      </p:sp>
      <p:pic>
        <p:nvPicPr>
          <p:cNvPr descr="fig:  assets/ce100-week-4-heap-heap_heapify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(8)</a:t>
            </a:r>
          </a:p>
        </p:txBody>
      </p:sp>
      <p:pic>
        <p:nvPicPr>
          <p:cNvPr descr="fig:  assets/ce100-week-4-heap-heap_heapify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685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Intuitive Analysis of HEAPIFY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Consider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be the height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1"/>
                <a:r>
                  <a:rPr/>
                  <a:t>at most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recursion levels</a:t>
                </a:r>
              </a:p>
              <a:p>
                <a:pPr lvl="2"/>
                <a:r>
                  <a:rPr/>
                  <a:t>Constant work at each level: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Therefore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h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0"/>
                <a:r>
                  <a:rPr/>
                  <a:t>Heap is almost-complete binary tree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Thus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What is the recurrence?</a:t>
            </a:r>
          </a:p>
          <a:p>
            <a:pPr lvl="1"/>
            <a:r>
              <a:rPr/>
              <a:t>Depends on the size of the </a:t>
            </a:r>
            <a:r>
              <a:rPr b="1"/>
              <a:t>subtree</a:t>
            </a:r>
            <a:r>
              <a:rPr/>
              <a:t> on which recursive call is made</a:t>
            </a:r>
          </a:p>
          <a:p>
            <a:pPr lvl="2"/>
            <a:r>
              <a:rPr/>
              <a:t>In the next, we try to compute an </a:t>
            </a:r>
            <a:r>
              <a:rPr b="1"/>
              <a:t>upper bound</a:t>
            </a:r>
            <a:r>
              <a:rPr/>
              <a:t> for this </a:t>
            </a:r>
            <a:r>
              <a:rPr b="1"/>
              <a:t>subtree</a:t>
            </a:r>
            <a:r>
              <a:rPr/>
              <a:t>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Reminder: Binary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For a complete binary tree: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at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depths less than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binary_depth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33500"/>
            <a:ext cx="51054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height:450px center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Week-4 (Heap/Heap Sort)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Spring Semester, 2021-2022</a:t>
            </a:r>
          </a:p>
          <a:p>
            <a:pPr lvl="0" indent="0" marL="0">
              <a:buNone/>
            </a:pPr>
            <a:r>
              <a:rPr/>
              <a:t>Download </a:t>
            </a:r>
            <a:r>
              <a:rPr>
                <a:hlinkClick r:id="rId2"/>
              </a:rPr>
              <a:t>DOC</a:t>
            </a:r>
            <a:r>
              <a:rPr/>
              <a:t>, </a:t>
            </a:r>
            <a:r>
              <a:rPr>
                <a:hlinkClick r:id="rId3"/>
              </a:rPr>
              <a:t>SLIDE</a:t>
            </a:r>
            <a:r>
              <a:rPr/>
              <a:t>, </a:t>
            </a:r>
            <a:r>
              <a:rPr>
                <a:hlinkClick r:id="rId4"/>
              </a:rPr>
              <a:t>PPTX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Formal Analysis of HEAPIFY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 case occurs when last row of the subtree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rooted at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is </a:t>
                </a:r>
                <a:r>
                  <a:rPr b="1"/>
                  <a:t>half full</a:t>
                </a:r>
              </a:p>
              <a:p>
                <a:pPr lvl="0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d>
                          <m:dPr>
                            <m:begChr m:val="|"/>
                            <m:endChr m:val="|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S</m:t>
                                </m:r>
                              </m:e>
                              <m:sub>
                                <m:r>
                                  <m:t>L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i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R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are complete binary trees of heights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</m:oMath>
                </a14:m>
                <a:r>
                  <a:rPr/>
                  <a:t>, respectively</a:t>
                </a:r>
              </a:p>
            </p:txBody>
          </p:sp>
        </mc:Choice>
      </mc:AlternateContent>
      <p:pic>
        <p:nvPicPr>
          <p:cNvPr descr="fig:  assets/ce100-week-4-heap-heap_analysis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right:50% w:600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be the number of </a:t>
                </a:r>
                <a:r>
                  <a:rPr b="1"/>
                  <a:t>leaf nodes</a:t>
                </a:r>
                <a:r>
                  <a:rPr/>
                  <a:t> in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r>
                              <m:t>m</m:t>
                            </m:r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m</m:t>
                                </m:r>
                              </m:num>
                              <m:den>
                                <m:r>
                                  <m:t>2</m:t>
                                </m:r>
                              </m:den>
                            </m:f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r>
                                      <m:t>m</m:t>
                                    </m:r>
                                  </m:num>
                                  <m:den>
                                    <m: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r>
                              <m:t>m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S</m:t>
                                    </m:r>
                                  </m:e>
                                  <m:sub>
                                    <m:r>
                                      <m:t>L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i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≤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≤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By CASE-2 of Master Theorem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Recurrence: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b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i="1"/>
                  <a:t>Case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f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</m:e>
                        </m:d>
                      </m:num>
                      <m:den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i.e.,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l</m:t>
                        </m:r>
                        <m:r>
                          <m:t>o</m:t>
                        </m:r>
                        <m:sSubSup>
                          <m:e>
                            <m:r>
                              <m:t>g</m:t>
                            </m:r>
                          </m:e>
                          <m:sub>
                            <m:r>
                              <m:t>b</m:t>
                            </m:r>
                          </m:sub>
                          <m:sup>
                            <m:r>
                              <m:t>a</m:t>
                            </m:r>
                          </m:sup>
                        </m:sSubSup>
                      </m:sup>
                    </m:sSup>
                  </m:oMath>
                </a14:m>
                <a:r>
                  <a:rPr/>
                  <a:t> grow at similar rates</a:t>
                </a:r>
              </a:p>
              <a:p>
                <a:pPr lvl="0"/>
                <a:r>
                  <a:rPr b="1"/>
                  <a:t>Solution: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2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(drop constants.)</a:t>
                </a:r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3</m:t>
                                </m:r>
                              </m:sub>
                              <m:sup>
                                <m:r>
                                  <m:t>1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0</m:t>
                            </m:r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HEAPIFY: Efficiency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Recursion vs Iteration:</a:t>
            </a:r>
          </a:p>
          <a:p>
            <a:pPr lvl="1"/>
            <a:r>
              <a:rPr/>
              <a:t>In the absence of tail recursion, </a:t>
            </a:r>
            <a:r>
              <a:rPr b="1"/>
              <a:t>iterative version</a:t>
            </a:r>
            <a:r>
              <a:rPr/>
              <a:t> is in general </a:t>
            </a:r>
            <a:r>
              <a:rPr b="1"/>
              <a:t>more efficient</a:t>
            </a:r>
            <a:r>
              <a:rPr/>
              <a:t> because of the </a:t>
            </a:r>
            <a:r>
              <a:rPr b="1"/>
              <a:t>pop/push</a:t>
            </a:r>
            <a:r>
              <a:rPr/>
              <a:t> operations </a:t>
            </a:r>
            <a:r>
              <a:rPr b="1"/>
              <a:t>to/from</a:t>
            </a:r>
            <a:r>
              <a:rPr/>
              <a:t> stack at each </a:t>
            </a:r>
            <a:r>
              <a:rPr b="1"/>
              <a:t>level of recursion</a:t>
            </a:r>
            <a:r>
              <a:rPr/>
              <a:t>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Recursive</a:t>
            </a:r>
          </a:p>
          <a:p>
            <a:pPr lvl="0" indent="0">
              <a:buNone/>
            </a:pP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Iterative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while</a:t>
            </a:r>
            <a:r>
              <a:rPr>
                <a:latin typeface="Courier"/>
              </a:rPr>
              <a:t>(true) do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A[j]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j  then</a:t>
            </a:r>
            <a:br/>
            <a:r>
              <a:rPr>
                <a:latin typeface="Courier"/>
              </a:rPr>
              <a:t>    exchange A[j] with A[largest]</a:t>
            </a:r>
            <a:br/>
            <a:r>
              <a:rPr>
                <a:latin typeface="Courier"/>
              </a:rPr>
              <a:t>  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largest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return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iter_recu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082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Given an arbitrary array, how to build a heap from scratch?</a:t>
                </a:r>
              </a:p>
              <a:p>
                <a:pPr lvl="0"/>
                <a:r>
                  <a:rPr b="1"/>
                  <a:t>Basic idea:</a:t>
                </a:r>
                <a:r>
                  <a:rPr/>
                  <a:t> Call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on each node bottom up</a:t>
                </a:r>
              </a:p>
              <a:p>
                <a:pPr lvl="1"/>
                <a:r>
                  <a:rPr/>
                  <a:t>Start from the leaves (which trivially satisfy the heap property)</a:t>
                </a:r>
              </a:p>
              <a:p>
                <a:pPr lvl="1"/>
                <a:r>
                  <a:rPr/>
                  <a:t>Process nodes in bottom up order.</a:t>
                </a:r>
              </a:p>
              <a:p>
                <a:pPr lvl="1"/>
                <a:r>
                  <a:rPr/>
                  <a:t>When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is called on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, the subtrees connected to the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</m:oMath>
                </a14:m>
                <a:r>
                  <a:rPr/>
                  <a:t> subtrees already satisfy the heap property.</a:t>
                </a:r>
              </a:p>
              <a:p>
                <a:pPr lvl="1" indent="0" marL="457200">
                  <a:buNone/>
                </a:pPr>
                <a:r>
                  <a:rPr/>
                  <a:t>bg right:25% w:300px</a:t>
                </a:r>
              </a:p>
            </p:txBody>
          </p:sp>
        </mc:Choice>
      </mc:AlternateContent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(Lemma)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f>
                      <m:fPr>
                        <m:type m:val="bar"/>
                      </m:fPr>
                      <m:num>
                        <m:r>
                          <m:t>n</m:t>
                        </m:r>
                      </m:num>
                      <m:den>
                        <m: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leaves.</a:t>
                </a:r>
              </a:p>
            </p:txBody>
          </p:sp>
        </mc:Choice>
      </mc:AlternateContent>
      <p:pic>
        <p:nvPicPr>
          <p:cNvPr descr="fig:  assets/ce100-week-4-heap-heap_heap_leav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</a:t>
                </a:r>
              </a:p>
              <a:p>
                <a:pPr lvl="0"/>
                <a:r>
                  <a:rPr/>
                  <a:t>Proof :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f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(last level)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r>
                      <m:rPr>
                        <m:sty m:val="p"/>
                      </m:rPr>
                      <m:t>+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#of leaves: 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Proof is Completed</a:t>
                </a:r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>
                  <a:buNone/>
                </a:pPr>
                <a:r>
                  <a:rPr>
                    <a:latin typeface="Courier"/>
                  </a:rPr>
                  <a:t>BUILD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</a:t>
                </a:r>
                <a:r>
                  <a:rPr>
                    <a:latin typeface="Courier"/>
                  </a:rPr>
                  <a:t> (A, n)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ceil</a:t>
                </a:r>
                <a:r>
                  <a:rPr>
                    <a:latin typeface="Courier"/>
                  </a:rPr>
                  <a:t>(n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 downto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do</a:t>
                </a:r>
                <a:br/>
                <a:r>
                  <a:rPr>
                    <a:latin typeface="Courier"/>
                  </a:rPr>
                  <a:t>  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HEAPIFY</a:t>
                </a:r>
                <a:r>
                  <a:rPr>
                    <a:latin typeface="Courier"/>
                  </a:rPr>
                  <a:t>(A, i, n)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</a:t>
                </a:r>
                <a:r>
                  <a:rPr b="1"/>
                  <a:t>all leaves</a:t>
                </a:r>
                <a:r>
                  <a:rPr/>
                  <a:t>, which trivially satisfy the heap property</a:t>
                </a:r>
              </a:p>
            </p:txBody>
          </p:sp>
        </mc:Choice>
      </mc:AlternateContent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(Step-1)</a:t>
            </a:r>
          </a:p>
        </p:txBody>
      </p:sp>
      <p:pic>
        <p:nvPicPr>
          <p:cNvPr descr="fig:  assets/ce100-week-4-heap-heap_build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(Step-2)</a:t>
            </a:r>
          </a:p>
        </p:txBody>
      </p:sp>
      <p:pic>
        <p:nvPicPr>
          <p:cNvPr descr="fig:  assets/ce100-week-4-heap-heap_build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(Step-3)</a:t>
            </a:r>
          </a:p>
        </p:txBody>
      </p:sp>
      <p:pic>
        <p:nvPicPr>
          <p:cNvPr descr="fig:  assets/ce100-week-4-heap-heap_build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(Step-4)</a:t>
            </a:r>
          </a:p>
        </p:txBody>
      </p:sp>
      <p:pic>
        <p:nvPicPr>
          <p:cNvPr descr="fig:  assets/ce100-week-4-heap-heap_build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(Step-5)</a:t>
            </a:r>
          </a:p>
        </p:txBody>
      </p:sp>
      <p:pic>
        <p:nvPicPr>
          <p:cNvPr descr="fig:  assets/ce100-week-4-heap-heap_build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(Step-6)</a:t>
            </a:r>
          </a:p>
        </p:txBody>
      </p:sp>
      <p:pic>
        <p:nvPicPr>
          <p:cNvPr descr="fig:  assets/ce100-week-4-heap-heap_build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(Step-7)</a:t>
            </a:r>
          </a:p>
        </p:txBody>
      </p:sp>
      <p:pic>
        <p:nvPicPr>
          <p:cNvPr descr="fig:  assets/ce100-week-4-heap-heap_build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Heaps</a:t>
            </a:r>
          </a:p>
          <a:p>
            <a:pPr lvl="1"/>
            <a:r>
              <a:rPr/>
              <a:t>Max / Min Heap</a:t>
            </a:r>
          </a:p>
          <a:p>
            <a:pPr lvl="0"/>
            <a:r>
              <a:rPr/>
              <a:t>Heap Data Structure</a:t>
            </a:r>
          </a:p>
          <a:p>
            <a:pPr lvl="1"/>
            <a:r>
              <a:rPr/>
              <a:t>Heapify</a:t>
            </a:r>
          </a:p>
          <a:p>
            <a:pPr lvl="2"/>
            <a:r>
              <a:rPr/>
              <a:t>Iterative</a:t>
            </a:r>
          </a:p>
          <a:p>
            <a:pPr lvl="2"/>
            <a:r>
              <a:rPr/>
              <a:t>Recursive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(Step-8)</a:t>
            </a:r>
          </a:p>
        </p:txBody>
      </p:sp>
      <p:pic>
        <p:nvPicPr>
          <p:cNvPr descr="fig:  assets/ce100-week-4-heap-heap_build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(Step-9)</a:t>
            </a:r>
          </a:p>
        </p:txBody>
      </p:sp>
      <p:pic>
        <p:nvPicPr>
          <p:cNvPr descr="fig:  assets/ce100-week-4-heap-heap_build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600200"/>
            <a:ext cx="7569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Simple analysis: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calls to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, each of which takes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loose bound</a:t>
                </a:r>
              </a:p>
              <a:p>
                <a:pPr lvl="0"/>
                <a:r>
                  <a:rPr/>
                  <a:t>In general, a good approach:</a:t>
                </a:r>
              </a:p>
              <a:p>
                <a:pPr lvl="1"/>
                <a:r>
                  <a:rPr/>
                  <a:t>Start by proving an easy bound</a:t>
                </a:r>
              </a:p>
              <a:p>
                <a:pPr lvl="1"/>
                <a:r>
                  <a:rPr/>
                  <a:t>Then, try to tighten it</a:t>
                </a:r>
              </a:p>
              <a:p>
                <a:pPr lvl="0"/>
                <a:r>
                  <a:rPr/>
                  <a:t>Is there a tighter bound?</a:t>
                </a:r>
              </a:p>
            </p:txBody>
          </p:sp>
        </mc:Choice>
      </mc:AlternateContent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If the heap is complete binary tree then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  <a:p>
                <a:pPr lvl="0"/>
                <a:r>
                  <a:rPr/>
                  <a:t>Otherwise, nodes at a given level do not all have the same height, But we have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≤</m:t>
                    </m:r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≤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tight_running_time_analysi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height:420px center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that all nodes at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 are processed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nary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subHide m:val="0"/>
                                    <m:supHide m:val="0"/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=</m:t>
                                    </m:r>
                                    <m:r>
                                      <m:t>0</m:t>
                                    </m:r>
                                  </m:sub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  <m:e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m:t>ℓ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{"/>
                                <m:endChr m:val=""/>
                                <m:sepChr m:val=""/>
                                <m:grow/>
                              </m:dPr>
                              <m:e>
                                <m:m>
                                  <m:mPr>
                                    <m:baseJc m:val="center"/>
                                    <m:plcHide m:val="1"/>
                                    <m:mcs>
                                      <m:mc>
                                        <m:mcPr>
                                          <m:mcJc m:val="left"/>
                                          <m:count m:val="1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#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e>
                                          <m: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height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m:t>∴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p>
                                </m:sSup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Let </m:t>
                            </m:r>
                          </m:e>
                          <m:e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 change of variables</m:t>
                            </m:r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 but </m:t>
                            </m:r>
                          </m:e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n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</m:oMath>
                  </m:oMathPara>
                </a14:m>
              </a:p>
              <a:p>
                <a:pPr lvl="0"/>
                <a:r>
                  <a:rPr/>
                  <a:t>recall infinite decreasing geometric series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sSup>
                            <m:e>
                              <m:r>
                                <m:t>x</m:t>
                              </m:r>
                            </m:e>
                            <m:sup>
                              <m:r>
                                <m:t>k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x</m:t>
                          </m:r>
                        </m:den>
                      </m:f>
                      <m:r>
                        <m:rPr>
                          <m:nor/>
                          <m:sty m:val="p"/>
                        </m:rPr>
                        <m:t> where </m:t>
                      </m:r>
                      <m:d>
                        <m:dPr>
                          <m:begChr m:val="|"/>
                          <m:endChr m:val="|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m:t>&lt;</m:t>
                      </m:r>
                      <m:r>
                        <m:t>1</m:t>
                      </m:r>
                    </m:oMath>
                  </m:oMathPara>
                </a14:m>
              </a:p>
              <a:p>
                <a:pPr lvl="0"/>
                <a:r>
                  <a:rPr/>
                  <a:t>differentiate both sides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then, multiply both sides by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x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in our case: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h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$$
\therefore \sum \limits_{h=0}^{\infty}h(1/2)^h = \frac{1/2}{(1-(1/2))^2}=2=O(1) \\
\therefore T(n)=O(n\sum \limits_{h=1}^{d}h(1/2)^h)=O(n)  
$$</a:t>
                </a:r>
              </a:p>
            </p:txBody>
          </p:sp>
        </mc:Choice>
      </mc:AlternateContent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(1)</a:t>
                </a:r>
                <a:r>
                  <a:rPr/>
                  <a:t> Build a heap on array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calling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U</m:t>
                    </m:r>
                    <m:r>
                      <m:t>I</m:t>
                    </m:r>
                    <m:r>
                      <m:t>L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(2)</a:t>
                </a:r>
                <a:r>
                  <a:rPr/>
                  <a:t> The largest element is stored at the root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Put it into its correct final position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↔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(3)</a:t>
                </a:r>
                <a:r>
                  <a:rPr/>
                  <a:t> Discard node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from the heap</a:t>
                </a:r>
              </a:p>
              <a:p>
                <a:pPr lvl="0"/>
                <a:r>
                  <a:rPr b="1"/>
                  <a:t>(4)</a:t>
                </a:r>
                <a:r>
                  <a:rPr/>
                  <a:t> Subtrees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2</m:t>
                        </m:r>
                        <m:r>
                          <m:rPr>
                            <m:sty m:val="p"/>
                          </m:rPr>
                          <m:t>&amp;</m:t>
                        </m:r>
                        <m:r>
                          <m:t>S</m:t>
                        </m:r>
                        <m:r>
                          <m:t>3</m:t>
                        </m:r>
                      </m:e>
                    </m:d>
                  </m:oMath>
                </a14:m>
                <a:r>
                  <a:rPr/>
                  <a:t> rooted at children of root remain as heaps, but the new root element may violate the heap property.</a:t>
                </a:r>
              </a:p>
              <a:p>
                <a:pPr lvl="1"/>
                <a:r>
                  <a:rPr/>
                  <a:t>Make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a heap by calling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(5)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:r>
                  <a:rPr b="1"/>
                  <a:t>(6)</a:t>
                </a:r>
                <a:r>
                  <a:rPr/>
                  <a:t> Repeat steps </a:t>
                </a:r>
                <a:r>
                  <a:rPr b="1"/>
                  <a:t>(2-4)</a:t>
                </a:r>
                <a:r>
                  <a:rPr/>
                  <a:t> until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</a:p>
            </p:txBody>
          </p:sp>
        </mc:Choice>
      </mc:AlternateContent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(Step-1)</a:t>
            </a:r>
          </a:p>
        </p:txBody>
      </p:sp>
      <p:pic>
        <p:nvPicPr>
          <p:cNvPr descr="fig:  assets/ce100-week-4-heap-heap_sort_ste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(Step-2)</a:t>
            </a:r>
          </a:p>
        </p:txBody>
      </p:sp>
      <p:pic>
        <p:nvPicPr>
          <p:cNvPr descr="fig:  assets/ce100-week-4-heap-heap_sort_ste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Extract-Max</a:t>
            </a:r>
          </a:p>
          <a:p>
            <a:pPr lvl="0"/>
            <a:r>
              <a:rPr/>
              <a:t>Build Heap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(Step-3)</a:t>
            </a:r>
          </a:p>
        </p:txBody>
      </p:sp>
      <p:pic>
        <p:nvPicPr>
          <p:cNvPr descr="fig:  assets/ce100-week-4-heap-heap_sort_ste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(Step-4)</a:t>
            </a:r>
          </a:p>
        </p:txBody>
      </p:sp>
      <p:pic>
        <p:nvPicPr>
          <p:cNvPr descr="fig:  assets/ce100-week-4-heap-heap_sort_step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(Step-5)</a:t>
            </a:r>
          </a:p>
        </p:txBody>
      </p:sp>
      <p:pic>
        <p:nvPicPr>
          <p:cNvPr descr="fig:  assets/ce100-week-4-heap-heap_sort_step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(Step-6)</a:t>
            </a:r>
          </a:p>
        </p:txBody>
      </p:sp>
      <p:pic>
        <p:nvPicPr>
          <p:cNvPr descr="fig:  assets/ce100-week-4-heap-heap_sort_step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(Step-7)</a:t>
            </a:r>
          </a:p>
        </p:txBody>
      </p:sp>
      <p:pic>
        <p:nvPicPr>
          <p:cNvPr descr="fig:  assets/ce100-week-4-heap-heap_sort_step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(Step-8)</a:t>
            </a:r>
          </a:p>
        </p:txBody>
      </p:sp>
      <p:pic>
        <p:nvPicPr>
          <p:cNvPr descr="fig:  assets/ce100-week-4-heap-heap_sort_step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(Step-9)</a:t>
            </a:r>
          </a:p>
        </p:txBody>
      </p:sp>
      <p:pic>
        <p:nvPicPr>
          <p:cNvPr descr="fig:  assets/ce100-week-4-heap-heap_sort_step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(Step-10)</a:t>
            </a:r>
          </a:p>
        </p:txBody>
      </p:sp>
      <p:pic>
        <p:nvPicPr>
          <p:cNvPr descr="fig:  assets/ce100-week-4-heap-heap_sort_step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(Step-11)</a:t>
            </a:r>
          </a:p>
        </p:txBody>
      </p:sp>
      <p:pic>
        <p:nvPicPr>
          <p:cNvPr descr="fig:  assets/ce100-week-4-heap-heap_sort_step_1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(Step-12)</a:t>
            </a:r>
          </a:p>
        </p:txBody>
      </p:sp>
      <p:pic>
        <p:nvPicPr>
          <p:cNvPr descr="fig:  assets/ce100-week-4-heap-heap_sort_step_1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 Sort</a:t>
            </a:r>
          </a:p>
          <a:p>
            <a:pPr lvl="0"/>
            <a:r>
              <a:rPr/>
              <a:t>Priority Queues</a:t>
            </a:r>
          </a:p>
          <a:p>
            <a:pPr lvl="0"/>
            <a:r>
              <a:rPr/>
              <a:t>Linked Lists</a:t>
            </a:r>
          </a:p>
          <a:p>
            <a:pPr lvl="0"/>
            <a:r>
              <a:rPr/>
              <a:t>Radix Sort</a:t>
            </a:r>
          </a:p>
          <a:p>
            <a:pPr lvl="0"/>
            <a:r>
              <a:rPr/>
              <a:t>Counting Sort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(Step-13)</a:t>
            </a:r>
          </a:p>
        </p:txBody>
      </p:sp>
      <p:pic>
        <p:nvPicPr>
          <p:cNvPr descr="fig:  assets/ce100-week-4-heap-heap_sort_step_1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(Step-14)</a:t>
            </a:r>
          </a:p>
        </p:txBody>
      </p:sp>
      <p:pic>
        <p:nvPicPr>
          <p:cNvPr descr="fig:  assets/ce100-week-4-heap-heap_sort_step_1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(Step-15)</a:t>
            </a:r>
          </a:p>
        </p:txBody>
      </p:sp>
      <p:pic>
        <p:nvPicPr>
          <p:cNvPr descr="fig:  assets/ce100-week-4-heap-heap_sort_step_1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(Step-16)</a:t>
            </a:r>
          </a:p>
        </p:txBody>
      </p:sp>
      <p:pic>
        <p:nvPicPr>
          <p:cNvPr descr="fig:  assets/ce100-week-4-heap-heap_sort_step_1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(Step-17)</a:t>
            </a:r>
          </a:p>
        </p:txBody>
      </p:sp>
      <p:pic>
        <p:nvPicPr>
          <p:cNvPr descr="fig:  assets/ce100-week-4-heap-heap_sort_step_1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(Step-18)</a:t>
            </a:r>
          </a:p>
        </p:txBody>
      </p:sp>
      <p:pic>
        <p:nvPicPr>
          <p:cNvPr descr="fig:  assets/ce100-week-4-heap-heap_sort_step_1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(Step-19)</a:t>
            </a:r>
          </a:p>
        </p:txBody>
      </p:sp>
      <p:pic>
        <p:nvPicPr>
          <p:cNvPr descr="fig:  assets/ce100-week-4-heap-heap_sort_step_1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Algorithm: Runtime Analysis</a:t>
            </a:r>
          </a:p>
        </p:txBody>
      </p:sp>
      <p:pic>
        <p:nvPicPr>
          <p:cNvPr descr="fig:  assets/ce100-week-4-heap-heap_sort_runtime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70100"/>
            <a:ext cx="8229600" cy="307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height:250px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i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-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Heapsort</a:t>
            </a:r>
            <a:r>
              <a:rPr/>
              <a:t> is a very good algorithm but, a good implementation of </a:t>
            </a:r>
            <a:r>
              <a:rPr b="1"/>
              <a:t>quicksort</a:t>
            </a:r>
            <a:r>
              <a:rPr/>
              <a:t> always </a:t>
            </a:r>
            <a:r>
              <a:rPr b="1"/>
              <a:t>beats</a:t>
            </a:r>
            <a:r>
              <a:rPr/>
              <a:t> heapsort </a:t>
            </a:r>
            <a:r>
              <a:rPr b="1"/>
              <a:t>in practice</a:t>
            </a:r>
          </a:p>
          <a:p>
            <a:pPr lvl="0"/>
            <a:r>
              <a:rPr/>
              <a:t>However, </a:t>
            </a:r>
            <a:r>
              <a:rPr b="1"/>
              <a:t>heap data structure</a:t>
            </a:r>
            <a:r>
              <a:rPr/>
              <a:t> has many popular applications, and it can be efficiently used for implementing </a:t>
            </a:r>
            <a:r>
              <a:rPr b="1"/>
              <a:t>priority queues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Sorts in-place</a:t>
                </a:r>
              </a:p>
              <a:p>
                <a:pPr lvl="0"/>
                <a:r>
                  <a:rPr/>
                  <a:t>Uses a special data structure (heap) to manage information during execution of the algorithm</a:t>
                </a:r>
              </a:p>
              <a:p>
                <a:pPr lvl="1"/>
                <a:r>
                  <a:rPr/>
                  <a:t>Another design paradigm</a:t>
                </a:r>
              </a:p>
            </p:txBody>
          </p:sp>
        </mc:Choice>
      </mc:AlternateContent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structures for </a:t>
            </a:r>
            <a:r>
              <a:rPr b="1"/>
              <a:t>Dynamic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Consider sets of records having </a:t>
            </a:r>
            <a:r>
              <a:rPr b="1"/>
              <a:t>key</a:t>
            </a:r>
            <a:r>
              <a:rPr/>
              <a:t> and </a:t>
            </a:r>
            <a:r>
              <a:rPr b="1"/>
              <a:t>satellite</a:t>
            </a:r>
            <a:r>
              <a:rPr/>
              <a:t> data</a:t>
            </a:r>
          </a:p>
        </p:txBody>
      </p:sp>
      <p:pic>
        <p:nvPicPr>
          <p:cNvPr descr="fig:  assets/ce100-week-4-heap-dynamic_se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49400"/>
            <a:ext cx="51054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height:300px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on </a:t>
            </a:r>
            <a:r>
              <a:rPr b="1"/>
              <a:t>Dynamic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Queries:</a:t>
                </a:r>
                <a:r>
                  <a:rPr/>
                  <a:t> Simply return info;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</a:t>
                </a:r>
                <a:r>
                  <a:rPr b="1"/>
                  <a:t>largest/smallest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t>A</m:t>
                    </m:r>
                    <m:r>
                      <m:t>R</m:t>
                    </m:r>
                    <m:r>
                      <m:t>C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k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k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U</m:t>
                    </m:r>
                    <m:r>
                      <m:t>C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P</m:t>
                    </m:r>
                    <m:r>
                      <m:t>R</m:t>
                    </m:r>
                    <m:r>
                      <m:t>E</m:t>
                    </m:r>
                    <m:r>
                      <m:t>D</m:t>
                    </m:r>
                    <m:r>
                      <m:t>E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which is the next </a:t>
                </a:r>
                <a:r>
                  <a:rPr b="1"/>
                  <a:t>larger/smaller</a:t>
                </a:r>
                <a:r>
                  <a:rPr/>
                  <a:t> element after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Modifying operations:</a:t>
                </a:r>
                <a:r>
                  <a:rPr/>
                  <a:t> Change the set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∪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  <m:r>
                      <m:t>E</m:t>
                    </m:r>
                    <m:r>
                      <m:t>L</m:t>
                    </m:r>
                    <m:r>
                      <m:t>E</m:t>
                    </m:r>
                    <m:r>
                      <m:t>T</m:t>
                    </m:r>
                    <m:r>
                      <m:t>E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−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return and delete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largest/smallest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/>
                <a:r>
                  <a:rPr/>
                  <a:t>Different data structures support/optimize different operations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Supports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One application:</a:t>
                </a:r>
                <a:r>
                  <a:rPr/>
                  <a:t> Schedule jobs on a shared resource</a:t>
                </a:r>
              </a:p>
              <a:p>
                <a:pPr lvl="1"/>
                <a:r>
                  <a:rPr b="1"/>
                  <a:t>PQ</a:t>
                </a:r>
                <a:r>
                  <a:rPr/>
                  <a:t> keeps track of jobs and their relative priorities</a:t>
                </a:r>
              </a:p>
              <a:p>
                <a:pPr lvl="1"/>
                <a:r>
                  <a:rPr/>
                  <a:t>When a job is finished or interrupted, highest priority job is selected from those pending using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1"/>
                <a:r>
                  <a:rPr/>
                  <a:t>A new job can be added at any time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Another application:</a:t>
                </a:r>
                <a:r>
                  <a:rPr/>
                  <a:t> Event-driven simulation</a:t>
                </a:r>
              </a:p>
              <a:p>
                <a:pPr lvl="1"/>
                <a:r>
                  <a:rPr/>
                  <a:t>Events to be simulated are the items in the </a:t>
                </a:r>
                <a:r>
                  <a:rPr b="1"/>
                  <a:t>PQ</a:t>
                </a:r>
              </a:p>
              <a:p>
                <a:pPr lvl="1"/>
                <a:r>
                  <a:rPr/>
                  <a:t>Each event is associated with a time of occurrence which serves as a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:r>
                  <a:rPr/>
                  <a:t>Simulation of an event can cause other events to be simulated in the future</a:t>
                </a:r>
              </a:p>
              <a:p>
                <a:pPr lvl="1"/>
                <a:r>
                  <a:rPr/>
                  <a:t>Use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  <a:r>
                  <a:rPr/>
                  <a:t> at each step to choose the next event to simulate</a:t>
                </a:r>
              </a:p>
              <a:p>
                <a:pPr lvl="1"/>
                <a:r>
                  <a:rPr/>
                  <a:t>As new events are produced insert them into the </a:t>
                </a:r>
                <a:r>
                  <a:rPr b="1"/>
                  <a:t>PQ</a:t>
                </a:r>
                <a:r>
                  <a:rPr/>
                  <a:t>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list to find place and splice in the new item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Take the first element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extraction but </a:t>
                </a:r>
                <a:r>
                  <a:rPr b="1"/>
                  <a:t>slow</a:t>
                </a:r>
                <a:r>
                  <a:rPr/>
                  <a:t> insertion.</a:t>
                </a:r>
              </a:p>
            </p:txBody>
          </p:sp>
        </mc:Choice>
      </mc:AlternateContent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Put the new item at front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whole list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insertion but </a:t>
                </a:r>
                <a:r>
                  <a:rPr b="1"/>
                  <a:t>slow</a:t>
                </a:r>
                <a:r>
                  <a:rPr/>
                  <a:t> extraction.</a:t>
                </a:r>
              </a:p>
              <a:p>
                <a:pPr lvl="0"/>
                <a:r>
                  <a:rPr/>
                  <a:t>Sorted linked list is better on the average</a:t>
                </a:r>
              </a:p>
              <a:p>
                <a:pPr lvl="1"/>
                <a:r>
                  <a:rPr b="1"/>
                  <a:t>Sorted list:</a:t>
                </a:r>
                <a:r>
                  <a:rPr/>
                  <a:t> on the average, scans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element per insertion</a:t>
                </a:r>
              </a:p>
              <a:p>
                <a:pPr lvl="1"/>
                <a:r>
                  <a:rPr b="1"/>
                  <a:t>Unsorted list:</a:t>
                </a:r>
                <a:r>
                  <a:rPr/>
                  <a:t> always scans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element at each extraction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 are both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good compromise between fast insertion but slow extraction and vice versa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: already discussed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HEAP-EXTRACT-MAX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Insertion is like that of Insertion-Sort.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INSERT</a:t>
                </a:r>
                <a:r>
                  <a:rPr>
                    <a:latin typeface="Courier"/>
                  </a:rPr>
                  <a:t>(A, key, n)</a:t>
                </a:r>
                <a:br/>
                <a:r>
                  <a:rPr>
                    <a:latin typeface="Courier"/>
                  </a:rPr>
                  <a:t>  n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br/>
                <a:r>
                  <a:rPr>
                    <a:latin typeface="Courier"/>
                  </a:rPr>
                  <a:t>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n  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r>
                  <a:rPr>
                    <a:latin typeface="Courier"/>
                  </a:rPr>
                  <a:t>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key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Traverses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nodes, as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does but makes fewer comparisons and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: compares parent with both children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with only one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(Step-1)</a:t>
            </a:r>
          </a:p>
        </p:txBody>
      </p:sp>
      <p:pic>
        <p:nvPicPr>
          <p:cNvPr descr="fig:  assets/ce100-week-4-heap-heap_inse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Nearly complete binary tree</a:t>
            </a:r>
          </a:p>
          <a:p>
            <a:pPr lvl="1"/>
            <a:r>
              <a:rPr/>
              <a:t>Completely filled on all levels except possibly the lowest level</a:t>
            </a:r>
          </a:p>
        </p:txBody>
      </p:sp>
      <p:pic>
        <p:nvPicPr>
          <p:cNvPr descr="fig:  assets/ce100-week-4-heap-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(Step-2)</a:t>
            </a:r>
          </a:p>
        </p:txBody>
      </p:sp>
      <p:pic>
        <p:nvPicPr>
          <p:cNvPr descr="fig:  assets/ce100-week-4-heap-heap_inse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(Step-3)</a:t>
            </a:r>
          </a:p>
        </p:txBody>
      </p:sp>
      <p:pic>
        <p:nvPicPr>
          <p:cNvPr descr="fig:  assets/ce100-week-4-heap-heap_inse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(Step-4)</a:t>
            </a:r>
          </a:p>
        </p:txBody>
      </p:sp>
      <p:pic>
        <p:nvPicPr>
          <p:cNvPr descr="fig:  assets/ce100-week-4-heap-heap_inse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(Step-5)</a:t>
            </a:r>
          </a:p>
        </p:txBody>
      </p:sp>
      <p:pic>
        <p:nvPicPr>
          <p:cNvPr descr="fig:  assets/ce100-week-4-heap-heap_inse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Increase Key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Key value of </a:t>
                </a:r>
                <a14:m>
                  <m:oMath xmlns:m="http://schemas.openxmlformats.org/officeDocument/2006/math">
                    <m:sSup>
                      <m:e>
                        <m:r>
                          <m:t>i</m:t>
                        </m:r>
                      </m:e>
                      <m:sup>
                        <m:r>
                          <m:t>t</m:t>
                        </m:r>
                        <m:r>
                          <m:t>h</m:t>
                        </m:r>
                      </m:sup>
                    </m:sSup>
                  </m:oMath>
                </a14:m>
                <a:r>
                  <a:rPr/>
                  <a:t> element of heap is increased 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latin typeface="Courier"/>
                  </a:rPr>
                  <a:t>INCREASE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KEY</a:t>
                </a:r>
                <a:r>
                  <a:rPr>
                    <a:latin typeface="Courier"/>
                  </a:rPr>
                  <a:t>(A, i, key)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if</a:t>
                </a:r>
                <a:r>
                  <a:rPr>
                    <a:latin typeface="Courier"/>
                  </a:rPr>
                  <a:t> key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A[i] then</a:t>
                </a:r>
                <a:br/>
                <a:r>
                  <a:rPr>
                    <a:latin typeface="Courier"/>
                  </a:rPr>
                  <a:t>    return error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>
                    <a:latin typeface="Courier"/>
                  </a:rPr>
                  <a:t>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key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(Step-1)</a:t>
            </a:r>
          </a:p>
        </p:txBody>
      </p:sp>
      <p:pic>
        <p:nvPicPr>
          <p:cNvPr descr="fig:  assets/ce100-week-4-heap-heap_increase_key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(Step-2)</a:t>
            </a:r>
          </a:p>
        </p:txBody>
      </p:sp>
      <p:pic>
        <p:nvPicPr>
          <p:cNvPr descr="fig:  assets/ce100-week-4-heap-heap_increase_ke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(Step-3)</a:t>
            </a:r>
          </a:p>
        </p:txBody>
      </p:sp>
      <p:pic>
        <p:nvPicPr>
          <p:cNvPr descr="fig:  assets/ce100-week-4-heap-heap_increase_ke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(Step-4)</a:t>
            </a:r>
          </a:p>
        </p:txBody>
      </p:sp>
      <p:pic>
        <p:nvPicPr>
          <p:cNvPr descr="fig:  assets/ce100-week-4-heap-heap_increase_ke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(Step-5)</a:t>
            </a:r>
          </a:p>
        </p:txBody>
      </p:sp>
      <p:pic>
        <p:nvPicPr>
          <p:cNvPr descr="fig:  assets/ce100-week-4-heap-heap_increase_ke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creator>Author: Asst. Prof. Dr. Uğur CORUH</dc:creator>
  <cp:keywords/>
  <dcterms:created xsi:type="dcterms:W3CDTF">2022-03-26T07:30:42Z</dcterms:created>
  <dcterms:modified xsi:type="dcterms:W3CDTF">2022-03-26T07:30:42Z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/>
  </property>
  <property fmtid="{D5CDD505-2E9C-101B-9397-08002B2CF9AE}" pid="4" name="backgroundImage">
    <vt:lpwstr>url(‘https://marp.app/assets/hero-background.svg’)</vt:lpwstr>
  </property>
  <property fmtid="{D5CDD505-2E9C-101B-9397-08002B2CF9AE}" pid="5" name="date">
    <vt:lpwstr/>
  </property>
  <property fmtid="{D5CDD505-2E9C-101B-9397-08002B2CF9AE}" pid="6" name="disable-header-and-footer">
    <vt:lpwstr>False</vt:lpwstr>
  </property>
  <property fmtid="{D5CDD505-2E9C-101B-9397-08002B2CF9AE}" pid="7" name="footer">
    <vt:lpwstr>height:50px RTEU CE100 Week-4</vt:lpwstr>
  </property>
  <property fmtid="{D5CDD505-2E9C-101B-9397-08002B2CF9AE}" pid="8" name="footer-center">
    <vt:lpwstr>License: WTFPL</vt:lpwstr>
  </property>
  <property fmtid="{D5CDD505-2E9C-101B-9397-08002B2CF9AE}" pid="9" name="footer-left">
    <vt:lpwstr>© Dr. Uğur CORUH</vt:lpwstr>
  </property>
  <property fmtid="{D5CDD505-2E9C-101B-9397-08002B2CF9AE}" pid="10" name="footer-right">
    <vt:lpwstr/>
  </property>
  <property fmtid="{D5CDD505-2E9C-101B-9397-08002B2CF9AE}" pid="11" name="geometry">
    <vt:lpwstr>left=2.54cm,right=2.54cm,top=1.91cm,bottom=1.91cm</vt:lpwstr>
  </property>
  <property fmtid="{D5CDD505-2E9C-101B-9397-08002B2CF9AE}" pid="12" name="header">
    <vt:lpwstr>CE100 Algorithms and Programming II</vt:lpwstr>
  </property>
  <property fmtid="{D5CDD505-2E9C-101B-9397-08002B2CF9AE}" pid="13" name="header-center">
    <vt:lpwstr/>
  </property>
  <property fmtid="{D5CDD505-2E9C-101B-9397-08002B2CF9AE}" pid="14" name="header-left">
    <vt:lpwstr/>
  </property>
  <property fmtid="{D5CDD505-2E9C-101B-9397-08002B2CF9AE}" pid="15" name="header-right">
    <vt:lpwstr/>
  </property>
  <property fmtid="{D5CDD505-2E9C-101B-9397-08002B2CF9AE}" pid="16" name="links-as-notes">
    <vt:lpwstr>True</vt:lpwstr>
  </property>
  <property fmtid="{D5CDD505-2E9C-101B-9397-08002B2CF9AE}" pid="17" name="listings-disable-line-numbers">
    <vt:lpwstr>True</vt:lpwstr>
  </property>
  <property fmtid="{D5CDD505-2E9C-101B-9397-08002B2CF9AE}" pid="18" name="listings-no-page-break">
    <vt:lpwstr>False</vt:lpwstr>
  </property>
  <property fmtid="{D5CDD505-2E9C-101B-9397-08002B2CF9AE}" pid="19" name="lof">
    <vt:lpwstr>True</vt:lpwstr>
  </property>
  <property fmtid="{D5CDD505-2E9C-101B-9397-08002B2CF9AE}" pid="20" name="logo">
    <vt:lpwstr>assets/2021-10-19-15-01-36-image.png</vt:lpwstr>
  </property>
  <property fmtid="{D5CDD505-2E9C-101B-9397-08002B2CF9AE}" pid="21" name="logo-width">
    <vt:lpwstr>100</vt:lpwstr>
  </property>
  <property fmtid="{D5CDD505-2E9C-101B-9397-08002B2CF9AE}" pid="22" name="lot">
    <vt:lpwstr>True</vt:lpwstr>
  </property>
  <property fmtid="{D5CDD505-2E9C-101B-9397-08002B2CF9AE}" pid="23" name="marp">
    <vt:lpwstr>True</vt:lpwstr>
  </property>
  <property fmtid="{D5CDD505-2E9C-101B-9397-08002B2CF9AE}" pid="24" name="math">
    <vt:lpwstr>katex</vt:lpwstr>
  </property>
  <property fmtid="{D5CDD505-2E9C-101B-9397-08002B2CF9AE}" pid="25" name="page-background">
    <vt:lpwstr/>
  </property>
  <property fmtid="{D5CDD505-2E9C-101B-9397-08002B2CF9AE}" pid="26" name="page-background-opacity">
    <vt:lpwstr/>
  </property>
  <property fmtid="{D5CDD505-2E9C-101B-9397-08002B2CF9AE}" pid="27" name="paginate">
    <vt:lpwstr>True</vt:lpwstr>
  </property>
  <property fmtid="{D5CDD505-2E9C-101B-9397-08002B2CF9AE}" pid="28" name="style">
    <vt:lpwstr>img[alt~=“center”] { display: block; margin: 0 auto; }</vt:lpwstr>
  </property>
  <property fmtid="{D5CDD505-2E9C-101B-9397-08002B2CF9AE}" pid="29" name="subparagraph">
    <vt:lpwstr>True</vt:lpwstr>
  </property>
  <property fmtid="{D5CDD505-2E9C-101B-9397-08002B2CF9AE}" pid="30" name="subtitle">
    <vt:lpwstr>Heap/Heap Sort</vt:lpwstr>
  </property>
  <property fmtid="{D5CDD505-2E9C-101B-9397-08002B2CF9AE}" pid="31" name="theme">
    <vt:lpwstr>default</vt:lpwstr>
  </property>
  <property fmtid="{D5CDD505-2E9C-101B-9397-08002B2CF9AE}" pid="32" name="titlepage">
    <vt:lpwstr>True</vt:lpwstr>
  </property>
  <property fmtid="{D5CDD505-2E9C-101B-9397-08002B2CF9AE}" pid="33" name="titlepage-color">
    <vt:lpwstr>FFFFFF</vt:lpwstr>
  </property>
  <property fmtid="{D5CDD505-2E9C-101B-9397-08002B2CF9AE}" pid="34" name="titlepage-rule-color">
    <vt:lpwstr>CCCCCC</vt:lpwstr>
  </property>
  <property fmtid="{D5CDD505-2E9C-101B-9397-08002B2CF9AE}" pid="35" name="titlepage-rule-height">
    <vt:lpwstr>4</vt:lpwstr>
  </property>
  <property fmtid="{D5CDD505-2E9C-101B-9397-08002B2CF9AE}" pid="36" name="titlepage-text-color">
    <vt:lpwstr>000000</vt:lpwstr>
  </property>
</Properties>
</file>